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70" r:id="rId2"/>
    <p:sldMasterId id="2147483782" r:id="rId3"/>
  </p:sldMasterIdLst>
  <p:notesMasterIdLst>
    <p:notesMasterId r:id="rId34"/>
  </p:notesMasterIdLst>
  <p:sldIdLst>
    <p:sldId id="414" r:id="rId4"/>
    <p:sldId id="398" r:id="rId5"/>
    <p:sldId id="399" r:id="rId6"/>
    <p:sldId id="364" r:id="rId7"/>
    <p:sldId id="371" r:id="rId8"/>
    <p:sldId id="368" r:id="rId9"/>
    <p:sldId id="396" r:id="rId10"/>
    <p:sldId id="397" r:id="rId11"/>
    <p:sldId id="404" r:id="rId12"/>
    <p:sldId id="381" r:id="rId13"/>
    <p:sldId id="403" r:id="rId14"/>
    <p:sldId id="407" r:id="rId15"/>
    <p:sldId id="408" r:id="rId16"/>
    <p:sldId id="392" r:id="rId17"/>
    <p:sldId id="384" r:id="rId18"/>
    <p:sldId id="388" r:id="rId19"/>
    <p:sldId id="361" r:id="rId20"/>
    <p:sldId id="393" r:id="rId21"/>
    <p:sldId id="410" r:id="rId22"/>
    <p:sldId id="386" r:id="rId23"/>
    <p:sldId id="385" r:id="rId24"/>
    <p:sldId id="387" r:id="rId25"/>
    <p:sldId id="413" r:id="rId26"/>
    <p:sldId id="394" r:id="rId27"/>
    <p:sldId id="395" r:id="rId28"/>
    <p:sldId id="412" r:id="rId29"/>
    <p:sldId id="411" r:id="rId30"/>
    <p:sldId id="406" r:id="rId31"/>
    <p:sldId id="391" r:id="rId32"/>
    <p:sldId id="358" r:id="rId3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111111"/>
    <a:srgbClr val="895A98"/>
    <a:srgbClr val="F5B9BA"/>
    <a:srgbClr val="ECF0BE"/>
    <a:srgbClr val="9A57CD"/>
    <a:srgbClr val="A40000"/>
    <a:srgbClr val="FF0000"/>
    <a:srgbClr val="00CC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79548" autoAdjust="0"/>
  </p:normalViewPr>
  <p:slideViewPr>
    <p:cSldViewPr>
      <p:cViewPr>
        <p:scale>
          <a:sx n="80" d="100"/>
          <a:sy n="80" d="100"/>
        </p:scale>
        <p:origin x="-6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baseline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обслуженных </a:t>
            </a:r>
            <a:r>
              <a:rPr lang="ru-RU" sz="18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граждан, чел.</a:t>
            </a:r>
            <a:endParaRPr lang="ru-RU" sz="1800" baseline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429314821893612"/>
          <c:y val="0.23936803956648492"/>
          <c:w val="0.78179237146908342"/>
          <c:h val="0.59071956564213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2 628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163399469024514E-2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2 875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октябрь 2013 г.-февраль 2014 г.</c:v>
                </c:pt>
                <c:pt idx="1">
                  <c:v>октябрь 2014 г.-февраль 2015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2628</c:v>
                </c:pt>
                <c:pt idx="1">
                  <c:v>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00704"/>
        <c:axId val="31402240"/>
      </c:barChart>
      <c:catAx>
        <c:axId val="3140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402240"/>
        <c:crosses val="autoZero"/>
        <c:auto val="1"/>
        <c:lblAlgn val="ctr"/>
        <c:lblOffset val="100"/>
        <c:noMultiLvlLbl val="0"/>
      </c:catAx>
      <c:valAx>
        <c:axId val="314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40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baseline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8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платных услуг, тыс. рублей</a:t>
            </a:r>
            <a:endParaRPr lang="ru-RU" sz="1800" baseline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615489642184557"/>
          <c:y val="1.824712643678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87123352165724"/>
          <c:y val="0.21305052681992337"/>
          <c:w val="0.78124270244821092"/>
          <c:h val="0.6139770114942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Lbls>
            <c:dLbl>
              <c:idx val="0"/>
              <c:layout>
                <c:manualLayout>
                  <c:x val="-8.96892655367231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1 317,2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64218455743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1 940,8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октябрь 2013 г.-февраль 2014 г.</c:v>
                </c:pt>
                <c:pt idx="1">
                  <c:v>октябрь 2014 г.-февраль 2015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1317.2</c:v>
                </c:pt>
                <c:pt idx="1">
                  <c:v>1940.8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2976"/>
        <c:axId val="31744768"/>
      </c:barChart>
      <c:catAx>
        <c:axId val="31742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744768"/>
        <c:crosses val="autoZero"/>
        <c:auto val="1"/>
        <c:lblAlgn val="ctr"/>
        <c:lblOffset val="100"/>
        <c:noMultiLvlLbl val="0"/>
      </c:catAx>
      <c:valAx>
        <c:axId val="31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742976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b="1" dirty="0" smtClean="0">
                <a:solidFill>
                  <a:srgbClr val="1F497D"/>
                </a:solidFill>
              </a:rPr>
              <a:t>1</a:t>
            </a:r>
            <a:r>
              <a:rPr lang="ru-RU" sz="1800" b="1" baseline="0" dirty="0" smtClean="0">
                <a:solidFill>
                  <a:srgbClr val="1F497D"/>
                </a:solidFill>
              </a:rPr>
              <a:t> июля </a:t>
            </a:r>
            <a:r>
              <a:rPr lang="ru-RU" sz="1800" b="1" dirty="0" smtClean="0">
                <a:solidFill>
                  <a:srgbClr val="1F497D"/>
                </a:solidFill>
              </a:rPr>
              <a:t>2015 года</a:t>
            </a:r>
            <a:endParaRPr lang="ru-RU" sz="1800" b="1" dirty="0">
              <a:solidFill>
                <a:srgbClr val="1F497D"/>
              </a:solidFill>
            </a:endParaRPr>
          </a:p>
        </c:rich>
      </c:tx>
      <c:layout>
        <c:manualLayout>
          <c:xMode val="edge"/>
          <c:yMode val="edge"/>
          <c:x val="0.61752690288713907"/>
          <c:y val="5.9208046774419487E-2"/>
        </c:manualLayout>
      </c:layout>
      <c:overlay val="0"/>
    </c:title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8734886264216968"/>
          <c:y val="0.14090276897625925"/>
          <c:w val="0.33848950131233596"/>
          <c:h val="0.400062161882717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2"/>
            <c:bubble3D val="0"/>
            <c:spPr>
              <a:solidFill>
                <a:srgbClr val="95D153"/>
              </a:solidFill>
              <a:ln>
                <a:solidFill>
                  <a:srgbClr val="95D153"/>
                </a:solidFill>
              </a:ln>
            </c:spPr>
          </c:dPt>
          <c:dLbls>
            <c:dLbl>
              <c:idx val="0"/>
              <c:layout>
                <c:manualLayout>
                  <c:x val="1.8750437445319335E-2"/>
                  <c:y val="-4.3265118459737363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smtClean="0">
                        <a:solidFill>
                          <a:srgbClr val="1F497D"/>
                        </a:solidFill>
                      </a:rPr>
                      <a:t>45</a:t>
                    </a:r>
                    <a:r>
                      <a:rPr lang="ru-RU" sz="1800" smtClean="0">
                        <a:solidFill>
                          <a:srgbClr val="1F497D"/>
                        </a:solidFill>
                      </a:rPr>
                      <a:t> (27,6%)</a:t>
                    </a:r>
                    <a:endParaRPr lang="en-US">
                      <a:solidFill>
                        <a:srgbClr val="1F497D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731408573928256E-2"/>
                  <c:y val="0.15390643641239812"/>
                </c:manualLayout>
              </c:layout>
              <c:tx>
                <c:rich>
                  <a:bodyPr/>
                  <a:lstStyle/>
                  <a:p>
                    <a:r>
                      <a:rPr lang="ru-RU" sz="1800" smtClean="0">
                        <a:solidFill>
                          <a:srgbClr val="1F497D"/>
                        </a:solidFill>
                      </a:rPr>
                      <a:t>59</a:t>
                    </a:r>
                  </a:p>
                  <a:p>
                    <a:r>
                      <a:rPr lang="ru-RU" sz="1800" smtClean="0">
                        <a:solidFill>
                          <a:srgbClr val="1F497D"/>
                        </a:solidFill>
                      </a:rPr>
                      <a:t>(36,2%)</a:t>
                    </a:r>
                    <a:endParaRPr lang="en-US">
                      <a:solidFill>
                        <a:srgbClr val="1F497D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762248468941384E-2"/>
                  <c:y val="1.6139054898880033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800" b="1" dirty="0" smtClean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rPr>
                      <a:t>59 (36,2%)</a:t>
                    </a:r>
                    <a:endParaRPr lang="en-US" sz="2400" b="1" dirty="0">
                      <a:solidFill>
                        <a:srgbClr val="1F497D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FFFF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Государственные организации</c:v>
                </c:pt>
                <c:pt idx="1">
                  <c:v>СО НКО</c:v>
                </c:pt>
                <c:pt idx="2">
                  <c:v>ООО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59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3990772433674687"/>
          <c:w val="0.99956616360454942"/>
          <c:h val="7.4256938151814805E-2"/>
        </c:manualLayout>
      </c:layout>
      <c:overlay val="0"/>
      <c:spPr>
        <a:effectLst/>
      </c:spPr>
      <c:txPr>
        <a:bodyPr/>
        <a:lstStyle/>
        <a:p>
          <a:pPr>
            <a:defRPr sz="2000" b="1">
              <a:solidFill>
                <a:srgbClr val="1F497D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dirty="0" smtClean="0">
                <a:solidFill>
                  <a:srgbClr val="1F497D"/>
                </a:solidFill>
              </a:rPr>
              <a:t>1 января 2015</a:t>
            </a:r>
            <a:r>
              <a:rPr lang="ru-RU" sz="1800" baseline="0" dirty="0" smtClean="0">
                <a:solidFill>
                  <a:srgbClr val="1F497D"/>
                </a:solidFill>
              </a:rPr>
              <a:t> года</a:t>
            </a:r>
            <a:endParaRPr lang="ru-RU" sz="1800" dirty="0">
              <a:solidFill>
                <a:srgbClr val="1F497D"/>
              </a:solidFill>
            </a:endParaRPr>
          </a:p>
        </c:rich>
      </c:tx>
      <c:layout>
        <c:manualLayout>
          <c:xMode val="edge"/>
          <c:yMode val="edge"/>
          <c:x val="0.19925012317056806"/>
          <c:y val="0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5825684148331E-2"/>
          <c:y val="0.13766081546494835"/>
          <c:w val="0.78920854691154863"/>
          <c:h val="0.66681174313965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.17153832158371682"/>
                  <c:y val="3.4142873014109544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smtClean="0">
                        <a:solidFill>
                          <a:srgbClr val="1F497D"/>
                        </a:solidFill>
                      </a:rPr>
                      <a:t>90</a:t>
                    </a:r>
                    <a:r>
                      <a:rPr lang="ru-RU" sz="1800" smtClean="0">
                        <a:solidFill>
                          <a:srgbClr val="1F497D"/>
                        </a:solidFill>
                      </a:rPr>
                      <a:t> (97,8%)</a:t>
                    </a:r>
                    <a:endParaRPr lang="en-US" sz="1800">
                      <a:solidFill>
                        <a:srgbClr val="1F497D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17466172002857"/>
                  <c:y val="-0.11949255638262415"/>
                </c:manualLayout>
              </c:layout>
              <c:tx>
                <c:rich>
                  <a:bodyPr/>
                  <a:lstStyle/>
                  <a:p>
                    <a:pPr>
                      <a:defRPr sz="1850" b="1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50" smtClean="0">
                        <a:solidFill>
                          <a:srgbClr val="1F497D"/>
                        </a:solidFill>
                      </a:rPr>
                      <a:t>2</a:t>
                    </a:r>
                    <a:r>
                      <a:rPr lang="ru-RU" sz="1850" smtClean="0">
                        <a:solidFill>
                          <a:srgbClr val="1F497D"/>
                        </a:solidFill>
                      </a:rPr>
                      <a:t> (2,2%)</a:t>
                    </a:r>
                    <a:endParaRPr lang="en-US" sz="2400">
                      <a:solidFill>
                        <a:srgbClr val="1F497D"/>
                      </a:solidFill>
                    </a:endParaRPr>
                  </a:p>
                </c:rich>
              </c:tx>
              <c:numFmt formatCode="#,##0" sourceLinked="0"/>
              <c:spPr>
                <a:scene3d>
                  <a:camera prst="orthographicFront"/>
                  <a:lightRig rig="threePt" dir="t"/>
                </a:scene3d>
                <a:sp3d>
                  <a:bevelT w="1270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50" b="1">
                    <a:solidFill>
                      <a:srgbClr val="FFFF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 РБ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от платных услуг, млн. рублей</a:t>
            </a:r>
            <a:endParaRPr lang="ru-RU" sz="1800" baseline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615489642184557"/>
          <c:y val="1.824712643678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87123352165724"/>
          <c:y val="0.21305052681992337"/>
          <c:w val="0.78124270244821092"/>
          <c:h val="0.6139770114942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Lbls>
            <c:dLbl>
              <c:idx val="0"/>
              <c:layout>
                <c:manualLayout>
                  <c:x val="-8.96892655367231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64218455743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январь 2015 г.-июль 2015 г.</c:v>
                </c:pt>
                <c:pt idx="1">
                  <c:v>январь 2016 г.-июль 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2200.1999999999998</c:v>
                </c:pt>
                <c:pt idx="1">
                  <c:v>4500.8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15456"/>
        <c:axId val="73316992"/>
      </c:barChart>
      <c:catAx>
        <c:axId val="7331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316992"/>
        <c:crosses val="autoZero"/>
        <c:auto val="1"/>
        <c:lblAlgn val="ctr"/>
        <c:lblOffset val="100"/>
        <c:noMultiLvlLbl val="0"/>
      </c:catAx>
      <c:valAx>
        <c:axId val="7331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315456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80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обслуженных граждан, чел.</a:t>
            </a:r>
            <a:endParaRPr lang="ru-RU" sz="1800" baseline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615489642184557"/>
          <c:y val="1.824712643678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87123352165724"/>
          <c:y val="0.21305052681992337"/>
          <c:w val="0.78124270244821092"/>
          <c:h val="0.6139770114942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50800" h="31750"/>
              </a:sp3d>
            </c:spPr>
          </c:dPt>
          <c:dLbls>
            <c:dLbl>
              <c:idx val="0"/>
              <c:layout>
                <c:manualLayout>
                  <c:x val="-8.96892655367231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27433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64218455743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32221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январь 2015 г.-июль 2015 г.</c:v>
                </c:pt>
                <c:pt idx="1">
                  <c:v>январь 2016 г.-июль 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27433</c:v>
                </c:pt>
                <c:pt idx="1">
                  <c:v>27500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24960"/>
        <c:axId val="74306688"/>
      </c:barChart>
      <c:catAx>
        <c:axId val="73624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306688"/>
        <c:crosses val="autoZero"/>
        <c:auto val="1"/>
        <c:lblAlgn val="ctr"/>
        <c:lblOffset val="100"/>
        <c:noMultiLvlLbl val="0"/>
      </c:catAx>
      <c:valAx>
        <c:axId val="7430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624960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6523685499686E-2"/>
          <c:y val="4.5565281625115417E-2"/>
          <c:w val="0.6019777757925191"/>
          <c:h val="0.80591600933229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социального обслуживания</c:v>
                </c:pt>
              </c:strCache>
            </c:strRef>
          </c:tx>
          <c:spPr>
            <a:solidFill>
              <a:srgbClr val="00B0F0"/>
            </a:solidFill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9791502023818524E-3"/>
                  <c:y val="-3.664634642735711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06979744143787E-3"/>
                  <c:y val="-2.81501558736346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20916435392841E-2"/>
                  <c:y val="-4.230076174678830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955239723782456E-2"/>
                  <c:y val="-5.6401015662384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075865257439618E-3"/>
                  <c:y val="-4.230076174678830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567246563668765E-3"/>
                  <c:y val="-4.230076174678830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</a:t>
                    </a:r>
                    <a:endParaRPr lang="en-US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90</c:v>
                </c:pt>
                <c:pt idx="2">
                  <c:v>45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9-41CD-91C4-13C1EFE13A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Негосударственные организации</c:v>
                </c:pt>
              </c:strCache>
            </c:strRef>
          </c:tx>
          <c:spPr>
            <a:solidFill>
              <a:srgbClr val="00CC66"/>
            </a:solidFill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8.675716828372532E-3"/>
                  <c:y val="-4.23006565368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727014713057584E-4"/>
                  <c:y val="-6.508191147526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425858932535128E-3"/>
                  <c:y val="-1.96898809039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846771953006962E-3"/>
                  <c:y val="-1.242056670002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86593147003284E-2"/>
                  <c:y val="-5.64010156623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119431502808419E-2"/>
                  <c:y val="-6.768121879486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118</c:v>
                </c:pt>
                <c:pt idx="3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9-41CD-91C4-13C1EFE13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47648"/>
        <c:axId val="74349184"/>
      </c:barChart>
      <c:catAx>
        <c:axId val="7434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349184"/>
        <c:crosses val="autoZero"/>
        <c:auto val="1"/>
        <c:lblAlgn val="ctr"/>
        <c:lblOffset val="100"/>
        <c:noMultiLvlLbl val="0"/>
      </c:catAx>
      <c:valAx>
        <c:axId val="7434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34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75639665075951"/>
          <c:y val="0.29134841468612172"/>
          <c:w val="0.29424362961382455"/>
          <c:h val="0.41896872569714477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8A378-E072-45AC-A397-6DE3C9688F6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797AD-3DE3-431D-AA82-4492AC478083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3578756" y="747"/>
          <a:ext cx="3032189" cy="89737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Общее собрание учредителей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7663C15D-4DFC-4131-B833-0D6A024F300F}" type="parTrans" cxnId="{2C80D35E-FFDE-4439-8257-01FD9A57284E}">
      <dgm:prSet/>
      <dgm:spPr/>
      <dgm:t>
        <a:bodyPr/>
        <a:lstStyle/>
        <a:p>
          <a:pPr algn="ctr"/>
          <a:endParaRPr lang="ru-RU"/>
        </a:p>
      </dgm:t>
    </dgm:pt>
    <dgm:pt modelId="{F9808D12-729F-4E34-AD0F-878C10A6EDEA}" type="sibTrans" cxnId="{2C80D35E-FFDE-4439-8257-01FD9A57284E}">
      <dgm:prSet/>
      <dgm:spPr/>
      <dgm:t>
        <a:bodyPr/>
        <a:lstStyle/>
        <a:p>
          <a:pPr algn="ctr"/>
          <a:endParaRPr lang="ru-RU"/>
        </a:p>
      </dgm:t>
    </dgm:pt>
    <dgm:pt modelId="{C02012EA-5FD3-422C-A376-85B94A80BF65}" type="asst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882302" y="1164760"/>
          <a:ext cx="1964473" cy="7675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Наблюдательный совет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06B8EB98-49A1-4D55-903A-67910D8F9F64}" type="parTrans" cxnId="{9541DBBB-686F-4386-BDD9-E951FDBEBC1D}">
      <dgm:prSet/>
      <dgm:spPr>
        <a:xfrm>
          <a:off x="3864538" y="898124"/>
          <a:ext cx="1230312" cy="266635"/>
        </a:xfrm>
        <a:custGeom>
          <a:avLst/>
          <a:gdLst/>
          <a:ahLst/>
          <a:cxnLst/>
          <a:rect l="0" t="0" r="0" b="0"/>
          <a:pathLst>
            <a:path>
              <a:moveTo>
                <a:pt x="1230312" y="0"/>
              </a:moveTo>
              <a:lnTo>
                <a:pt x="1230312" y="133317"/>
              </a:lnTo>
              <a:lnTo>
                <a:pt x="0" y="133317"/>
              </a:lnTo>
              <a:lnTo>
                <a:pt x="0" y="266635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E20B1758-508A-4A54-AC13-7E78C05E76EC}" type="sibTrans" cxnId="{9541DBBB-686F-4386-BDD9-E951FDBEBC1D}">
      <dgm:prSet/>
      <dgm:spPr/>
      <dgm:t>
        <a:bodyPr/>
        <a:lstStyle/>
        <a:p>
          <a:pPr algn="ctr"/>
          <a:endParaRPr lang="ru-RU"/>
        </a:p>
      </dgm:t>
    </dgm:pt>
    <dgm:pt modelId="{4349A083-0161-4EB1-AE4F-DF0BFCF74789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5146740" y="1164760"/>
          <a:ext cx="2160660" cy="66658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Ревизионная комиссия</a:t>
          </a:r>
        </a:p>
      </dgm:t>
    </dgm:pt>
    <dgm:pt modelId="{F88B5F70-D4CF-4B43-9510-5F724DD2B9AE}" type="parTrans" cxnId="{C5B0D064-11DD-46CC-B565-B6B167C2B2DC}">
      <dgm:prSet/>
      <dgm:spPr>
        <a:xfrm>
          <a:off x="5094851" y="898124"/>
          <a:ext cx="1132219" cy="26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7"/>
              </a:lnTo>
              <a:lnTo>
                <a:pt x="1132219" y="133317"/>
              </a:lnTo>
              <a:lnTo>
                <a:pt x="1132219" y="266635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2AA40CD1-3AE9-4F30-91B0-9786148CCCB6}" type="sibTrans" cxnId="{C5B0D064-11DD-46CC-B565-B6B167C2B2DC}">
      <dgm:prSet/>
      <dgm:spPr/>
      <dgm:t>
        <a:bodyPr/>
        <a:lstStyle/>
        <a:p>
          <a:pPr algn="ctr"/>
          <a:endParaRPr lang="ru-RU"/>
        </a:p>
      </dgm:t>
    </dgm:pt>
    <dgm:pt modelId="{A0E7F059-720A-4414-BF3C-DE270CABF29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431214" y="2198914"/>
          <a:ext cx="2866648" cy="7448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Директор АНО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D54EEF0E-DEDF-44A1-8B66-CD2392371680}" type="parTrans" cxnId="{38AF7614-8CBF-442B-9E1D-DE547E62E3F8}">
      <dgm:prSet/>
      <dgm:spPr>
        <a:xfrm>
          <a:off x="3818818" y="1932278"/>
          <a:ext cx="91440" cy="266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F448C005-D976-43D0-98CF-0CA492D209B4}" type="sibTrans" cxnId="{38AF7614-8CBF-442B-9E1D-DE547E62E3F8}">
      <dgm:prSet/>
      <dgm:spPr/>
      <dgm:t>
        <a:bodyPr/>
        <a:lstStyle/>
        <a:p>
          <a:pPr algn="ctr"/>
          <a:endParaRPr lang="ru-RU"/>
        </a:p>
      </dgm:t>
    </dgm:pt>
    <dgm:pt modelId="{C32044B4-63FF-483D-9E9E-64545448F93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925597" y="3210350"/>
          <a:ext cx="1877883" cy="6706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Заведующий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B622E5C-4EAA-4B14-B172-8D0EF0D2A38C}" type="parTrans" cxnId="{4714DD23-02EB-4FC0-8FDB-0781105D3C36}">
      <dgm:prSet/>
      <dgm:spPr>
        <a:xfrm>
          <a:off x="3818818" y="2943714"/>
          <a:ext cx="91440" cy="266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0FF7F8AF-5A1C-4B89-A662-7CD0221145E8}" type="sibTrans" cxnId="{4714DD23-02EB-4FC0-8FDB-0781105D3C36}">
      <dgm:prSet/>
      <dgm:spPr/>
      <dgm:t>
        <a:bodyPr/>
        <a:lstStyle/>
        <a:p>
          <a:pPr algn="ctr"/>
          <a:endParaRPr lang="ru-RU"/>
        </a:p>
      </dgm:t>
    </dgm:pt>
    <dgm:pt modelId="{A2DB1BD6-4527-49D2-B3F1-3FDA4D32DF2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715062" y="4148370"/>
          <a:ext cx="2365656" cy="74817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Социальные работники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AB1646A-FAE6-4938-973B-9F50EBE17912}" type="parTrans" cxnId="{2BD5F3DF-00B2-4ECF-90F1-799B7CFDCFD6}">
      <dgm:prSet/>
      <dgm:spPr>
        <a:xfrm>
          <a:off x="2897890" y="3880986"/>
          <a:ext cx="966648" cy="267383"/>
        </a:xfrm>
        <a:custGeom>
          <a:avLst/>
          <a:gdLst/>
          <a:ahLst/>
          <a:cxnLst/>
          <a:rect l="0" t="0" r="0" b="0"/>
          <a:pathLst>
            <a:path>
              <a:moveTo>
                <a:pt x="966648" y="0"/>
              </a:moveTo>
              <a:lnTo>
                <a:pt x="966648" y="133691"/>
              </a:lnTo>
              <a:lnTo>
                <a:pt x="0" y="133691"/>
              </a:lnTo>
              <a:lnTo>
                <a:pt x="0" y="267383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3B9D10B1-8FD9-43D6-AAF4-5DDF7FE12083}" type="sibTrans" cxnId="{2BD5F3DF-00B2-4ECF-90F1-799B7CFDCFD6}">
      <dgm:prSet/>
      <dgm:spPr/>
      <dgm:t>
        <a:bodyPr/>
        <a:lstStyle/>
        <a:p>
          <a:pPr algn="ctr"/>
          <a:endParaRPr lang="ru-RU"/>
        </a:p>
      </dgm:t>
    </dgm:pt>
    <dgm:pt modelId="{5BD01267-3A36-4C53-A50F-473477A62DC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709956" y="4149208"/>
          <a:ext cx="2684369" cy="68038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Специалист по социальной работе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3F78D97B-C023-4A86-A4B4-3244D6035F37}" type="parTrans" cxnId="{780FC71C-9F2E-4DD9-BF0F-E5D68B7228C0}">
      <dgm:prSet/>
      <dgm:spPr>
        <a:xfrm>
          <a:off x="3864538" y="3880986"/>
          <a:ext cx="2187602" cy="26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11"/>
              </a:lnTo>
              <a:lnTo>
                <a:pt x="2187602" y="134111"/>
              </a:lnTo>
              <a:lnTo>
                <a:pt x="2187602" y="268222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62B44361-28D3-4672-ABA5-31C14E50D4CF}" type="sibTrans" cxnId="{780FC71C-9F2E-4DD9-BF0F-E5D68B7228C0}">
      <dgm:prSet/>
      <dgm:spPr/>
      <dgm:t>
        <a:bodyPr/>
        <a:lstStyle/>
        <a:p>
          <a:pPr algn="ctr"/>
          <a:endParaRPr lang="ru-RU"/>
        </a:p>
      </dgm:t>
    </dgm:pt>
    <dgm:pt modelId="{98B20B61-2A06-4B84-889B-81B948871360}" type="pres">
      <dgm:prSet presAssocID="{8788A378-E072-45AC-A397-6DE3C9688F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C45AB-8A7B-48B3-B342-625C0A3ED214}" type="pres">
      <dgm:prSet presAssocID="{8788A378-E072-45AC-A397-6DE3C9688F65}" presName="hierFlow" presStyleCnt="0"/>
      <dgm:spPr/>
    </dgm:pt>
    <dgm:pt modelId="{4ACA7033-6B14-45CC-8B85-607E54AA29F8}" type="pres">
      <dgm:prSet presAssocID="{8788A378-E072-45AC-A397-6DE3C9688F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674BC7-64A2-4F6A-B226-CFB94EF57623}" type="pres">
      <dgm:prSet presAssocID="{FA0797AD-3DE3-431D-AA82-4492AC478083}" presName="Name14" presStyleCnt="0"/>
      <dgm:spPr/>
    </dgm:pt>
    <dgm:pt modelId="{99CEFA55-D46A-4915-9E80-C01F33D31CA9}" type="pres">
      <dgm:prSet presAssocID="{FA0797AD-3DE3-431D-AA82-4492AC478083}" presName="level1Shape" presStyleLbl="node0" presStyleIdx="0" presStyleCnt="1" custScaleX="303254" custScaleY="134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45FAC-C68B-43E2-A217-23BE4A4E11CD}" type="pres">
      <dgm:prSet presAssocID="{FA0797AD-3DE3-431D-AA82-4492AC478083}" presName="hierChild2" presStyleCnt="0"/>
      <dgm:spPr/>
    </dgm:pt>
    <dgm:pt modelId="{D2838A98-8C2C-48AA-AE13-E1BD2F684A27}" type="pres">
      <dgm:prSet presAssocID="{06B8EB98-49A1-4D55-903A-67910D8F9F6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BDBD101F-C699-4A07-9A9A-A3E3F372B898}" type="pres">
      <dgm:prSet presAssocID="{C02012EA-5FD3-422C-A376-85B94A80BF65}" presName="Name21" presStyleCnt="0"/>
      <dgm:spPr/>
    </dgm:pt>
    <dgm:pt modelId="{A72BB2F7-1F52-4DC7-ABE1-39114F0CCFCD}" type="pres">
      <dgm:prSet presAssocID="{C02012EA-5FD3-422C-A376-85B94A80BF65}" presName="level2Shape" presStyleLbl="asst1" presStyleIdx="0" presStyleCnt="2" custScaleX="196470" custScaleY="115141"/>
      <dgm:spPr/>
      <dgm:t>
        <a:bodyPr/>
        <a:lstStyle/>
        <a:p>
          <a:endParaRPr lang="ru-RU"/>
        </a:p>
      </dgm:t>
    </dgm:pt>
    <dgm:pt modelId="{E9E06B8E-E5B1-4324-BC92-6E6FBE1C1302}" type="pres">
      <dgm:prSet presAssocID="{C02012EA-5FD3-422C-A376-85B94A80BF65}" presName="hierChild3" presStyleCnt="0"/>
      <dgm:spPr/>
    </dgm:pt>
    <dgm:pt modelId="{7AEE9301-A678-4BFB-82E0-BBC640BE538B}" type="pres">
      <dgm:prSet presAssocID="{D54EEF0E-DEDF-44A1-8B66-CD2392371680}" presName="Name19" presStyleLbl="parChTrans1D3" presStyleIdx="0" presStyleCnt="1"/>
      <dgm:spPr/>
      <dgm:t>
        <a:bodyPr/>
        <a:lstStyle/>
        <a:p>
          <a:endParaRPr lang="ru-RU"/>
        </a:p>
      </dgm:t>
    </dgm:pt>
    <dgm:pt modelId="{5655F2B4-FD0C-4734-B093-43773DBE1086}" type="pres">
      <dgm:prSet presAssocID="{A0E7F059-720A-4414-BF3C-DE270CABF296}" presName="Name21" presStyleCnt="0"/>
      <dgm:spPr/>
    </dgm:pt>
    <dgm:pt modelId="{75BCAD62-6537-42C9-969F-D1BC2F160EFD}" type="pres">
      <dgm:prSet presAssocID="{A0E7F059-720A-4414-BF3C-DE270CABF296}" presName="level2Shape" presStyleLbl="node3" presStyleIdx="0" presStyleCnt="1" custScaleX="286698" custScaleY="111733"/>
      <dgm:spPr/>
      <dgm:t>
        <a:bodyPr/>
        <a:lstStyle/>
        <a:p>
          <a:endParaRPr lang="ru-RU"/>
        </a:p>
      </dgm:t>
    </dgm:pt>
    <dgm:pt modelId="{432254D3-B953-4A58-BB06-A546B4D5FBB6}" type="pres">
      <dgm:prSet presAssocID="{A0E7F059-720A-4414-BF3C-DE270CABF296}" presName="hierChild3" presStyleCnt="0"/>
      <dgm:spPr/>
    </dgm:pt>
    <dgm:pt modelId="{E2463BDB-812A-4E9C-89A8-1F82CF68912E}" type="pres">
      <dgm:prSet presAssocID="{2B622E5C-4EAA-4B14-B172-8D0EF0D2A38C}" presName="Name19" presStyleLbl="parChTrans1D4" presStyleIdx="0" presStyleCnt="3"/>
      <dgm:spPr/>
      <dgm:t>
        <a:bodyPr/>
        <a:lstStyle/>
        <a:p>
          <a:endParaRPr lang="ru-RU"/>
        </a:p>
      </dgm:t>
    </dgm:pt>
    <dgm:pt modelId="{BB99652A-3CAE-4443-8E3E-3E8AABCEB949}" type="pres">
      <dgm:prSet presAssocID="{C32044B4-63FF-483D-9E9E-64545448F934}" presName="Name21" presStyleCnt="0"/>
      <dgm:spPr/>
    </dgm:pt>
    <dgm:pt modelId="{72C6A96E-FF59-4CAE-9624-6915BB230A74}" type="pres">
      <dgm:prSet presAssocID="{C32044B4-63FF-483D-9E9E-64545448F934}" presName="level2Shape" presStyleLbl="node4" presStyleIdx="0" presStyleCnt="3" custScaleX="187810" custScaleY="100607"/>
      <dgm:spPr/>
      <dgm:t>
        <a:bodyPr/>
        <a:lstStyle/>
        <a:p>
          <a:endParaRPr lang="ru-RU"/>
        </a:p>
      </dgm:t>
    </dgm:pt>
    <dgm:pt modelId="{DFA369AA-9F90-41E4-A8B0-30AB5CEB63A7}" type="pres">
      <dgm:prSet presAssocID="{C32044B4-63FF-483D-9E9E-64545448F934}" presName="hierChild3" presStyleCnt="0"/>
      <dgm:spPr/>
    </dgm:pt>
    <dgm:pt modelId="{96C952DC-C53E-45CA-BF12-D35DA4784150}" type="pres">
      <dgm:prSet presAssocID="{2AB1646A-FAE6-4938-973B-9F50EBE17912}" presName="Name19" presStyleLbl="parChTrans1D4" presStyleIdx="1" presStyleCnt="3"/>
      <dgm:spPr/>
      <dgm:t>
        <a:bodyPr/>
        <a:lstStyle/>
        <a:p>
          <a:endParaRPr lang="ru-RU"/>
        </a:p>
      </dgm:t>
    </dgm:pt>
    <dgm:pt modelId="{85669037-B1C2-4285-A4E7-178CB2C39DE8}" type="pres">
      <dgm:prSet presAssocID="{A2DB1BD6-4527-49D2-B3F1-3FDA4D32DF2B}" presName="Name21" presStyleCnt="0"/>
      <dgm:spPr/>
    </dgm:pt>
    <dgm:pt modelId="{B5D2CAC4-B6CE-4E52-BECC-B760239EEA52}" type="pres">
      <dgm:prSet presAssocID="{A2DB1BD6-4527-49D2-B3F1-3FDA4D32DF2B}" presName="level2Shape" presStyleLbl="node4" presStyleIdx="1" presStyleCnt="3" custScaleX="236593" custScaleY="112239" custLinFactNeighborX="52558" custLinFactNeighborY="5148"/>
      <dgm:spPr/>
      <dgm:t>
        <a:bodyPr/>
        <a:lstStyle/>
        <a:p>
          <a:endParaRPr lang="ru-RU"/>
        </a:p>
      </dgm:t>
    </dgm:pt>
    <dgm:pt modelId="{5F3ED0EE-00C1-4DC3-AD66-A6E643CE5036}" type="pres">
      <dgm:prSet presAssocID="{A2DB1BD6-4527-49D2-B3F1-3FDA4D32DF2B}" presName="hierChild3" presStyleCnt="0"/>
      <dgm:spPr/>
    </dgm:pt>
    <dgm:pt modelId="{C7FB371B-B91E-4553-B776-80C79CCE1949}" type="pres">
      <dgm:prSet presAssocID="{3F78D97B-C023-4A86-A4B4-3244D6035F37}" presName="Name19" presStyleLbl="parChTrans1D4" presStyleIdx="2" presStyleCnt="3"/>
      <dgm:spPr/>
      <dgm:t>
        <a:bodyPr/>
        <a:lstStyle/>
        <a:p>
          <a:endParaRPr lang="ru-RU"/>
        </a:p>
      </dgm:t>
    </dgm:pt>
    <dgm:pt modelId="{D2401E4B-0D6D-436A-8A7F-7CDF258A0849}" type="pres">
      <dgm:prSet presAssocID="{5BD01267-3A36-4C53-A50F-473477A62DC1}" presName="Name21" presStyleCnt="0"/>
      <dgm:spPr/>
    </dgm:pt>
    <dgm:pt modelId="{8CF6B8A2-8181-4965-B1A1-7495EF556DA5}" type="pres">
      <dgm:prSet presAssocID="{5BD01267-3A36-4C53-A50F-473477A62DC1}" presName="level2Shape" presStyleLbl="node4" presStyleIdx="2" presStyleCnt="3" custScaleX="268468" custScaleY="102070" custLinFactNeighborX="85489" custLinFactNeighborY="238"/>
      <dgm:spPr/>
      <dgm:t>
        <a:bodyPr/>
        <a:lstStyle/>
        <a:p>
          <a:endParaRPr lang="ru-RU"/>
        </a:p>
      </dgm:t>
    </dgm:pt>
    <dgm:pt modelId="{F2C24DAB-9AD5-4873-A8B9-5375F6BA1DD2}" type="pres">
      <dgm:prSet presAssocID="{5BD01267-3A36-4C53-A50F-473477A62DC1}" presName="hierChild3" presStyleCnt="0"/>
      <dgm:spPr/>
    </dgm:pt>
    <dgm:pt modelId="{E20584E2-B526-473C-B20E-2E88CD01DE18}" type="pres">
      <dgm:prSet presAssocID="{F88B5F70-D4CF-4B43-9510-5F724DD2B9A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05FB425-B0FB-4357-87FA-AF88331CE13C}" type="pres">
      <dgm:prSet presAssocID="{4349A083-0161-4EB1-AE4F-DF0BFCF74789}" presName="Name21" presStyleCnt="0"/>
      <dgm:spPr/>
    </dgm:pt>
    <dgm:pt modelId="{129C337A-BD28-4087-BAB9-7657DDD344CC}" type="pres">
      <dgm:prSet presAssocID="{4349A083-0161-4EB1-AE4F-DF0BFCF74789}" presName="level2Shape" presStyleLbl="asst1" presStyleIdx="1" presStyleCnt="2" custScaleX="216091" custScaleY="100000"/>
      <dgm:spPr/>
      <dgm:t>
        <a:bodyPr/>
        <a:lstStyle/>
        <a:p>
          <a:endParaRPr lang="ru-RU"/>
        </a:p>
      </dgm:t>
    </dgm:pt>
    <dgm:pt modelId="{BA355DC7-A624-428F-822D-D698D8174387}" type="pres">
      <dgm:prSet presAssocID="{4349A083-0161-4EB1-AE4F-DF0BFCF74789}" presName="hierChild3" presStyleCnt="0"/>
      <dgm:spPr/>
    </dgm:pt>
    <dgm:pt modelId="{FE3B5F83-F408-40F9-BF9F-54517B329259}" type="pres">
      <dgm:prSet presAssocID="{8788A378-E072-45AC-A397-6DE3C9688F65}" presName="bgShapesFlow" presStyleCnt="0"/>
      <dgm:spPr/>
    </dgm:pt>
  </dgm:ptLst>
  <dgm:cxnLst>
    <dgm:cxn modelId="{2C80D35E-FFDE-4439-8257-01FD9A57284E}" srcId="{8788A378-E072-45AC-A397-6DE3C9688F65}" destId="{FA0797AD-3DE3-431D-AA82-4492AC478083}" srcOrd="0" destOrd="0" parTransId="{7663C15D-4DFC-4131-B833-0D6A024F300F}" sibTransId="{F9808D12-729F-4E34-AD0F-878C10A6EDEA}"/>
    <dgm:cxn modelId="{9FA165B3-DF60-41C5-A737-46AF2D0C6421}" type="presOf" srcId="{C32044B4-63FF-483D-9E9E-64545448F934}" destId="{72C6A96E-FF59-4CAE-9624-6915BB230A74}" srcOrd="0" destOrd="0" presId="urn:microsoft.com/office/officeart/2005/8/layout/hierarchy6"/>
    <dgm:cxn modelId="{E4590DD3-6EDC-4943-B645-83E19AB2E523}" type="presOf" srcId="{C02012EA-5FD3-422C-A376-85B94A80BF65}" destId="{A72BB2F7-1F52-4DC7-ABE1-39114F0CCFCD}" srcOrd="0" destOrd="0" presId="urn:microsoft.com/office/officeart/2005/8/layout/hierarchy6"/>
    <dgm:cxn modelId="{97BB8C83-FCEE-400D-A054-4928C6F766BE}" type="presOf" srcId="{8788A378-E072-45AC-A397-6DE3C9688F65}" destId="{98B20B61-2A06-4B84-889B-81B948871360}" srcOrd="0" destOrd="0" presId="urn:microsoft.com/office/officeart/2005/8/layout/hierarchy6"/>
    <dgm:cxn modelId="{E9EC47F0-D1DB-4E11-9594-D71A529662A3}" type="presOf" srcId="{FA0797AD-3DE3-431D-AA82-4492AC478083}" destId="{99CEFA55-D46A-4915-9E80-C01F33D31CA9}" srcOrd="0" destOrd="0" presId="urn:microsoft.com/office/officeart/2005/8/layout/hierarchy6"/>
    <dgm:cxn modelId="{C2D53C94-8592-471E-9799-C34522B2370B}" type="presOf" srcId="{2AB1646A-FAE6-4938-973B-9F50EBE17912}" destId="{96C952DC-C53E-45CA-BF12-D35DA4784150}" srcOrd="0" destOrd="0" presId="urn:microsoft.com/office/officeart/2005/8/layout/hierarchy6"/>
    <dgm:cxn modelId="{839DEC67-ADB0-4511-B233-31C8D376B728}" type="presOf" srcId="{A2DB1BD6-4527-49D2-B3F1-3FDA4D32DF2B}" destId="{B5D2CAC4-B6CE-4E52-BECC-B760239EEA52}" srcOrd="0" destOrd="0" presId="urn:microsoft.com/office/officeart/2005/8/layout/hierarchy6"/>
    <dgm:cxn modelId="{1B448D28-EFA4-468A-82CA-311180F575EA}" type="presOf" srcId="{3F78D97B-C023-4A86-A4B4-3244D6035F37}" destId="{C7FB371B-B91E-4553-B776-80C79CCE1949}" srcOrd="0" destOrd="0" presId="urn:microsoft.com/office/officeart/2005/8/layout/hierarchy6"/>
    <dgm:cxn modelId="{529508A7-9651-44DA-9B37-C2B100E2704F}" type="presOf" srcId="{4349A083-0161-4EB1-AE4F-DF0BFCF74789}" destId="{129C337A-BD28-4087-BAB9-7657DDD344CC}" srcOrd="0" destOrd="0" presId="urn:microsoft.com/office/officeart/2005/8/layout/hierarchy6"/>
    <dgm:cxn modelId="{38AF7614-8CBF-442B-9E1D-DE547E62E3F8}" srcId="{C02012EA-5FD3-422C-A376-85B94A80BF65}" destId="{A0E7F059-720A-4414-BF3C-DE270CABF296}" srcOrd="0" destOrd="0" parTransId="{D54EEF0E-DEDF-44A1-8B66-CD2392371680}" sibTransId="{F448C005-D976-43D0-98CF-0CA492D209B4}"/>
    <dgm:cxn modelId="{4714DD23-02EB-4FC0-8FDB-0781105D3C36}" srcId="{A0E7F059-720A-4414-BF3C-DE270CABF296}" destId="{C32044B4-63FF-483D-9E9E-64545448F934}" srcOrd="0" destOrd="0" parTransId="{2B622E5C-4EAA-4B14-B172-8D0EF0D2A38C}" sibTransId="{0FF7F8AF-5A1C-4B89-A662-7CD0221145E8}"/>
    <dgm:cxn modelId="{83C9CE31-B503-4775-BC15-84BC7DF0A175}" type="presOf" srcId="{5BD01267-3A36-4C53-A50F-473477A62DC1}" destId="{8CF6B8A2-8181-4965-B1A1-7495EF556DA5}" srcOrd="0" destOrd="0" presId="urn:microsoft.com/office/officeart/2005/8/layout/hierarchy6"/>
    <dgm:cxn modelId="{780FC71C-9F2E-4DD9-BF0F-E5D68B7228C0}" srcId="{C32044B4-63FF-483D-9E9E-64545448F934}" destId="{5BD01267-3A36-4C53-A50F-473477A62DC1}" srcOrd="1" destOrd="0" parTransId="{3F78D97B-C023-4A86-A4B4-3244D6035F37}" sibTransId="{62B44361-28D3-4672-ABA5-31C14E50D4CF}"/>
    <dgm:cxn modelId="{D8AE7D32-9474-4CD1-8044-67AD47886ABA}" type="presOf" srcId="{F88B5F70-D4CF-4B43-9510-5F724DD2B9AE}" destId="{E20584E2-B526-473C-B20E-2E88CD01DE18}" srcOrd="0" destOrd="0" presId="urn:microsoft.com/office/officeart/2005/8/layout/hierarchy6"/>
    <dgm:cxn modelId="{D437A911-C70D-4B00-8BB6-320B3FD12851}" type="presOf" srcId="{06B8EB98-49A1-4D55-903A-67910D8F9F64}" destId="{D2838A98-8C2C-48AA-AE13-E1BD2F684A27}" srcOrd="0" destOrd="0" presId="urn:microsoft.com/office/officeart/2005/8/layout/hierarchy6"/>
    <dgm:cxn modelId="{C5B0D064-11DD-46CC-B565-B6B167C2B2DC}" srcId="{FA0797AD-3DE3-431D-AA82-4492AC478083}" destId="{4349A083-0161-4EB1-AE4F-DF0BFCF74789}" srcOrd="1" destOrd="0" parTransId="{F88B5F70-D4CF-4B43-9510-5F724DD2B9AE}" sibTransId="{2AA40CD1-3AE9-4F30-91B0-9786148CCCB6}"/>
    <dgm:cxn modelId="{2F193ADD-2F39-4F55-A181-0E992645687E}" type="presOf" srcId="{2B622E5C-4EAA-4B14-B172-8D0EF0D2A38C}" destId="{E2463BDB-812A-4E9C-89A8-1F82CF68912E}" srcOrd="0" destOrd="0" presId="urn:microsoft.com/office/officeart/2005/8/layout/hierarchy6"/>
    <dgm:cxn modelId="{9541DBBB-686F-4386-BDD9-E951FDBEBC1D}" srcId="{FA0797AD-3DE3-431D-AA82-4492AC478083}" destId="{C02012EA-5FD3-422C-A376-85B94A80BF65}" srcOrd="0" destOrd="0" parTransId="{06B8EB98-49A1-4D55-903A-67910D8F9F64}" sibTransId="{E20B1758-508A-4A54-AC13-7E78C05E76EC}"/>
    <dgm:cxn modelId="{5081EC8F-63EB-4C04-8961-D8EE31D54781}" type="presOf" srcId="{D54EEF0E-DEDF-44A1-8B66-CD2392371680}" destId="{7AEE9301-A678-4BFB-82E0-BBC640BE538B}" srcOrd="0" destOrd="0" presId="urn:microsoft.com/office/officeart/2005/8/layout/hierarchy6"/>
    <dgm:cxn modelId="{3C43D826-3D0B-446F-A28F-B282FD17E78E}" type="presOf" srcId="{A0E7F059-720A-4414-BF3C-DE270CABF296}" destId="{75BCAD62-6537-42C9-969F-D1BC2F160EFD}" srcOrd="0" destOrd="0" presId="urn:microsoft.com/office/officeart/2005/8/layout/hierarchy6"/>
    <dgm:cxn modelId="{2BD5F3DF-00B2-4ECF-90F1-799B7CFDCFD6}" srcId="{C32044B4-63FF-483D-9E9E-64545448F934}" destId="{A2DB1BD6-4527-49D2-B3F1-3FDA4D32DF2B}" srcOrd="0" destOrd="0" parTransId="{2AB1646A-FAE6-4938-973B-9F50EBE17912}" sibTransId="{3B9D10B1-8FD9-43D6-AAF4-5DDF7FE12083}"/>
    <dgm:cxn modelId="{71FB4521-B4C8-4115-B5D3-93CF5C720AE8}" type="presParOf" srcId="{98B20B61-2A06-4B84-889B-81B948871360}" destId="{471C45AB-8A7B-48B3-B342-625C0A3ED214}" srcOrd="0" destOrd="0" presId="urn:microsoft.com/office/officeart/2005/8/layout/hierarchy6"/>
    <dgm:cxn modelId="{E0611A44-ACCD-4E0F-834D-0327DA0012D6}" type="presParOf" srcId="{471C45AB-8A7B-48B3-B342-625C0A3ED214}" destId="{4ACA7033-6B14-45CC-8B85-607E54AA29F8}" srcOrd="0" destOrd="0" presId="urn:microsoft.com/office/officeart/2005/8/layout/hierarchy6"/>
    <dgm:cxn modelId="{894070A6-4E0B-4B8B-8E62-7E4C5B60E153}" type="presParOf" srcId="{4ACA7033-6B14-45CC-8B85-607E54AA29F8}" destId="{90674BC7-64A2-4F6A-B226-CFB94EF57623}" srcOrd="0" destOrd="0" presId="urn:microsoft.com/office/officeart/2005/8/layout/hierarchy6"/>
    <dgm:cxn modelId="{36C3E8EA-6E97-4FE5-9756-C38195499C48}" type="presParOf" srcId="{90674BC7-64A2-4F6A-B226-CFB94EF57623}" destId="{99CEFA55-D46A-4915-9E80-C01F33D31CA9}" srcOrd="0" destOrd="0" presId="urn:microsoft.com/office/officeart/2005/8/layout/hierarchy6"/>
    <dgm:cxn modelId="{5D4F724D-5C1F-44AF-8F0E-24B320AD0D4D}" type="presParOf" srcId="{90674BC7-64A2-4F6A-B226-CFB94EF57623}" destId="{1A145FAC-C68B-43E2-A217-23BE4A4E11CD}" srcOrd="1" destOrd="0" presId="urn:microsoft.com/office/officeart/2005/8/layout/hierarchy6"/>
    <dgm:cxn modelId="{2713AFEC-9960-400A-989F-5E402C1F2790}" type="presParOf" srcId="{1A145FAC-C68B-43E2-A217-23BE4A4E11CD}" destId="{D2838A98-8C2C-48AA-AE13-E1BD2F684A27}" srcOrd="0" destOrd="0" presId="urn:microsoft.com/office/officeart/2005/8/layout/hierarchy6"/>
    <dgm:cxn modelId="{3967A998-B981-4E74-9C3B-31A403494DB0}" type="presParOf" srcId="{1A145FAC-C68B-43E2-A217-23BE4A4E11CD}" destId="{BDBD101F-C699-4A07-9A9A-A3E3F372B898}" srcOrd="1" destOrd="0" presId="urn:microsoft.com/office/officeart/2005/8/layout/hierarchy6"/>
    <dgm:cxn modelId="{91715915-B4B3-4330-A045-006FD3E7B75E}" type="presParOf" srcId="{BDBD101F-C699-4A07-9A9A-A3E3F372B898}" destId="{A72BB2F7-1F52-4DC7-ABE1-39114F0CCFCD}" srcOrd="0" destOrd="0" presId="urn:microsoft.com/office/officeart/2005/8/layout/hierarchy6"/>
    <dgm:cxn modelId="{98E2EC22-C586-4B2C-959D-40E4CE75841C}" type="presParOf" srcId="{BDBD101F-C699-4A07-9A9A-A3E3F372B898}" destId="{E9E06B8E-E5B1-4324-BC92-6E6FBE1C1302}" srcOrd="1" destOrd="0" presId="urn:microsoft.com/office/officeart/2005/8/layout/hierarchy6"/>
    <dgm:cxn modelId="{0F7E119A-16CE-47B3-8219-7F864E8832B3}" type="presParOf" srcId="{E9E06B8E-E5B1-4324-BC92-6E6FBE1C1302}" destId="{7AEE9301-A678-4BFB-82E0-BBC640BE538B}" srcOrd="0" destOrd="0" presId="urn:microsoft.com/office/officeart/2005/8/layout/hierarchy6"/>
    <dgm:cxn modelId="{8A4A339D-3BAD-4193-AABA-59A9FCA14D73}" type="presParOf" srcId="{E9E06B8E-E5B1-4324-BC92-6E6FBE1C1302}" destId="{5655F2B4-FD0C-4734-B093-43773DBE1086}" srcOrd="1" destOrd="0" presId="urn:microsoft.com/office/officeart/2005/8/layout/hierarchy6"/>
    <dgm:cxn modelId="{71CC3DD0-FA71-42E2-BAEC-686CE2661BD9}" type="presParOf" srcId="{5655F2B4-FD0C-4734-B093-43773DBE1086}" destId="{75BCAD62-6537-42C9-969F-D1BC2F160EFD}" srcOrd="0" destOrd="0" presId="urn:microsoft.com/office/officeart/2005/8/layout/hierarchy6"/>
    <dgm:cxn modelId="{9B5D6ED6-45AB-4BD7-A8AA-3130F269084F}" type="presParOf" srcId="{5655F2B4-FD0C-4734-B093-43773DBE1086}" destId="{432254D3-B953-4A58-BB06-A546B4D5FBB6}" srcOrd="1" destOrd="0" presId="urn:microsoft.com/office/officeart/2005/8/layout/hierarchy6"/>
    <dgm:cxn modelId="{A4F9F73E-8485-43DB-9F4F-27D943C076AF}" type="presParOf" srcId="{432254D3-B953-4A58-BB06-A546B4D5FBB6}" destId="{E2463BDB-812A-4E9C-89A8-1F82CF68912E}" srcOrd="0" destOrd="0" presId="urn:microsoft.com/office/officeart/2005/8/layout/hierarchy6"/>
    <dgm:cxn modelId="{2FAE1FE6-18A5-47C0-8402-509A40B27002}" type="presParOf" srcId="{432254D3-B953-4A58-BB06-A546B4D5FBB6}" destId="{BB99652A-3CAE-4443-8E3E-3E8AABCEB949}" srcOrd="1" destOrd="0" presId="urn:microsoft.com/office/officeart/2005/8/layout/hierarchy6"/>
    <dgm:cxn modelId="{9DF47633-BD6C-47A6-80CD-587EAF7FEBC7}" type="presParOf" srcId="{BB99652A-3CAE-4443-8E3E-3E8AABCEB949}" destId="{72C6A96E-FF59-4CAE-9624-6915BB230A74}" srcOrd="0" destOrd="0" presId="urn:microsoft.com/office/officeart/2005/8/layout/hierarchy6"/>
    <dgm:cxn modelId="{88F27597-E06C-4136-965C-6E658D99FB73}" type="presParOf" srcId="{BB99652A-3CAE-4443-8E3E-3E8AABCEB949}" destId="{DFA369AA-9F90-41E4-A8B0-30AB5CEB63A7}" srcOrd="1" destOrd="0" presId="urn:microsoft.com/office/officeart/2005/8/layout/hierarchy6"/>
    <dgm:cxn modelId="{CF29B764-CFCA-46B8-97D9-7DD35F108956}" type="presParOf" srcId="{DFA369AA-9F90-41E4-A8B0-30AB5CEB63A7}" destId="{96C952DC-C53E-45CA-BF12-D35DA4784150}" srcOrd="0" destOrd="0" presId="urn:microsoft.com/office/officeart/2005/8/layout/hierarchy6"/>
    <dgm:cxn modelId="{1BC3A318-A9AF-4D46-B8DB-0D5DC25E8F9C}" type="presParOf" srcId="{DFA369AA-9F90-41E4-A8B0-30AB5CEB63A7}" destId="{85669037-B1C2-4285-A4E7-178CB2C39DE8}" srcOrd="1" destOrd="0" presId="urn:microsoft.com/office/officeart/2005/8/layout/hierarchy6"/>
    <dgm:cxn modelId="{BB66E398-9D67-4FD5-91B6-6B7DCABF2BD5}" type="presParOf" srcId="{85669037-B1C2-4285-A4E7-178CB2C39DE8}" destId="{B5D2CAC4-B6CE-4E52-BECC-B760239EEA52}" srcOrd="0" destOrd="0" presId="urn:microsoft.com/office/officeart/2005/8/layout/hierarchy6"/>
    <dgm:cxn modelId="{88A2598F-FD8E-4955-AC74-9C990D18953E}" type="presParOf" srcId="{85669037-B1C2-4285-A4E7-178CB2C39DE8}" destId="{5F3ED0EE-00C1-4DC3-AD66-A6E643CE5036}" srcOrd="1" destOrd="0" presId="urn:microsoft.com/office/officeart/2005/8/layout/hierarchy6"/>
    <dgm:cxn modelId="{FCE70AC4-D685-4C72-A774-D0A64F5AC9F2}" type="presParOf" srcId="{DFA369AA-9F90-41E4-A8B0-30AB5CEB63A7}" destId="{C7FB371B-B91E-4553-B776-80C79CCE1949}" srcOrd="2" destOrd="0" presId="urn:microsoft.com/office/officeart/2005/8/layout/hierarchy6"/>
    <dgm:cxn modelId="{920A9582-06FD-4D18-BC58-F5162056D328}" type="presParOf" srcId="{DFA369AA-9F90-41E4-A8B0-30AB5CEB63A7}" destId="{D2401E4B-0D6D-436A-8A7F-7CDF258A0849}" srcOrd="3" destOrd="0" presId="urn:microsoft.com/office/officeart/2005/8/layout/hierarchy6"/>
    <dgm:cxn modelId="{A520FC37-4531-4B37-A045-267B8F228787}" type="presParOf" srcId="{D2401E4B-0D6D-436A-8A7F-7CDF258A0849}" destId="{8CF6B8A2-8181-4965-B1A1-7495EF556DA5}" srcOrd="0" destOrd="0" presId="urn:microsoft.com/office/officeart/2005/8/layout/hierarchy6"/>
    <dgm:cxn modelId="{BB16C244-69FD-47AB-B305-F60662D97873}" type="presParOf" srcId="{D2401E4B-0D6D-436A-8A7F-7CDF258A0849}" destId="{F2C24DAB-9AD5-4873-A8B9-5375F6BA1DD2}" srcOrd="1" destOrd="0" presId="urn:microsoft.com/office/officeart/2005/8/layout/hierarchy6"/>
    <dgm:cxn modelId="{6C9114A1-F137-406B-B7D1-530D5CB5EF6C}" type="presParOf" srcId="{1A145FAC-C68B-43E2-A217-23BE4A4E11CD}" destId="{E20584E2-B526-473C-B20E-2E88CD01DE18}" srcOrd="2" destOrd="0" presId="urn:microsoft.com/office/officeart/2005/8/layout/hierarchy6"/>
    <dgm:cxn modelId="{B3A13484-F7F9-4AEF-95BD-8CD92172BDB8}" type="presParOf" srcId="{1A145FAC-C68B-43E2-A217-23BE4A4E11CD}" destId="{D05FB425-B0FB-4357-87FA-AF88331CE13C}" srcOrd="3" destOrd="0" presId="urn:microsoft.com/office/officeart/2005/8/layout/hierarchy6"/>
    <dgm:cxn modelId="{7ECEFF6C-E82B-4955-A97E-9387DAF7069A}" type="presParOf" srcId="{D05FB425-B0FB-4357-87FA-AF88331CE13C}" destId="{129C337A-BD28-4087-BAB9-7657DDD344CC}" srcOrd="0" destOrd="0" presId="urn:microsoft.com/office/officeart/2005/8/layout/hierarchy6"/>
    <dgm:cxn modelId="{17FAC4BE-7AEC-4FDA-832E-80E1319D63EA}" type="presParOf" srcId="{D05FB425-B0FB-4357-87FA-AF88331CE13C}" destId="{BA355DC7-A624-428F-822D-D698D8174387}" srcOrd="1" destOrd="0" presId="urn:microsoft.com/office/officeart/2005/8/layout/hierarchy6"/>
    <dgm:cxn modelId="{BFC6CD17-9D38-4D54-87E7-CA1C0D4B3B13}" type="presParOf" srcId="{98B20B61-2A06-4B84-889B-81B948871360}" destId="{FE3B5F83-F408-40F9-BF9F-54517B3292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8A378-E072-45AC-A397-6DE3C9688F6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797AD-3DE3-431D-AA82-4492AC47808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3578756" y="747"/>
          <a:ext cx="3032189" cy="897376"/>
        </a:xfr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r>
            <a:rPr lang="ru-RU" sz="2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Общее собрание участников</a:t>
          </a:r>
        </a:p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Доля 1 физического лица  26%, Доля 2 физического лица 26%   </a:t>
          </a:r>
        </a:p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Доля НКО – 48 %</a:t>
          </a:r>
        </a:p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Статус – субъект малого предпринимательства.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7663C15D-4DFC-4131-B833-0D6A024F300F}" type="parTrans" cxnId="{2C80D35E-FFDE-4439-8257-01FD9A57284E}">
      <dgm:prSet/>
      <dgm:spPr/>
      <dgm:t>
        <a:bodyPr/>
        <a:lstStyle/>
        <a:p>
          <a:endParaRPr lang="ru-RU"/>
        </a:p>
      </dgm:t>
    </dgm:pt>
    <dgm:pt modelId="{F9808D12-729F-4E34-AD0F-878C10A6EDEA}" type="sibTrans" cxnId="{2C80D35E-FFDE-4439-8257-01FD9A57284E}">
      <dgm:prSet/>
      <dgm:spPr/>
      <dgm:t>
        <a:bodyPr/>
        <a:lstStyle/>
        <a:p>
          <a:endParaRPr lang="ru-RU"/>
        </a:p>
      </dgm:t>
    </dgm:pt>
    <dgm:pt modelId="{4349A083-0161-4EB1-AE4F-DF0BFCF74789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5146740" y="1164760"/>
          <a:ext cx="2160660" cy="666589"/>
        </a:xfr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Ревизор</a:t>
          </a:r>
        </a:p>
      </dgm:t>
    </dgm:pt>
    <dgm:pt modelId="{F88B5F70-D4CF-4B43-9510-5F724DD2B9AE}" type="parTrans" cxnId="{C5B0D064-11DD-46CC-B565-B6B167C2B2DC}">
      <dgm:prSet/>
      <dgm:spPr>
        <a:xfrm>
          <a:off x="5094851" y="898124"/>
          <a:ext cx="1132219" cy="266635"/>
        </a:xfr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AA40CD1-3AE9-4F30-91B0-9786148CCCB6}" type="sibTrans" cxnId="{C5B0D064-11DD-46CC-B565-B6B167C2B2DC}">
      <dgm:prSet/>
      <dgm:spPr/>
      <dgm:t>
        <a:bodyPr/>
        <a:lstStyle/>
        <a:p>
          <a:endParaRPr lang="ru-RU"/>
        </a:p>
      </dgm:t>
    </dgm:pt>
    <dgm:pt modelId="{A0E7F059-720A-4414-BF3C-DE270CABF29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431214" y="2198914"/>
          <a:ext cx="2866648" cy="744800"/>
        </a:xfr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Директор ООО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D54EEF0E-DEDF-44A1-8B66-CD2392371680}" type="parTrans" cxnId="{38AF7614-8CBF-442B-9E1D-DE547E62E3F8}">
      <dgm:prSet/>
      <dgm:spPr>
        <a:xfrm>
          <a:off x="3818818" y="1932278"/>
          <a:ext cx="91440" cy="266635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448C005-D976-43D0-98CF-0CA492D209B4}" type="sibTrans" cxnId="{38AF7614-8CBF-442B-9E1D-DE547E62E3F8}">
      <dgm:prSet/>
      <dgm:spPr/>
      <dgm:t>
        <a:bodyPr/>
        <a:lstStyle/>
        <a:p>
          <a:endParaRPr lang="ru-RU"/>
        </a:p>
      </dgm:t>
    </dgm:pt>
    <dgm:pt modelId="{C32044B4-63FF-483D-9E9E-64545448F93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925597" y="3210350"/>
          <a:ext cx="1877883" cy="670635"/>
        </a:xfr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Заведующий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B622E5C-4EAA-4B14-B172-8D0EF0D2A38C}" type="parTrans" cxnId="{4714DD23-02EB-4FC0-8FDB-0781105D3C36}">
      <dgm:prSet/>
      <dgm:spPr>
        <a:xfrm>
          <a:off x="3818818" y="2943714"/>
          <a:ext cx="91440" cy="266635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FF7F8AF-5A1C-4B89-A662-7CD0221145E8}" type="sibTrans" cxnId="{4714DD23-02EB-4FC0-8FDB-0781105D3C36}">
      <dgm:prSet/>
      <dgm:spPr/>
      <dgm:t>
        <a:bodyPr/>
        <a:lstStyle/>
        <a:p>
          <a:endParaRPr lang="ru-RU"/>
        </a:p>
      </dgm:t>
    </dgm:pt>
    <dgm:pt modelId="{A2DB1BD6-4527-49D2-B3F1-3FDA4D32DF2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715062" y="4148370"/>
          <a:ext cx="2365656" cy="748173"/>
        </a:xfr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Социальные работники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AB1646A-FAE6-4938-973B-9F50EBE17912}" type="parTrans" cxnId="{2BD5F3DF-00B2-4ECF-90F1-799B7CFDCFD6}">
      <dgm:prSet/>
      <dgm:spPr>
        <a:xfrm>
          <a:off x="2897890" y="3880986"/>
          <a:ext cx="966648" cy="267383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B9D10B1-8FD9-43D6-AAF4-5DDF7FE12083}" type="sibTrans" cxnId="{2BD5F3DF-00B2-4ECF-90F1-799B7CFDCFD6}">
      <dgm:prSet/>
      <dgm:spPr/>
      <dgm:t>
        <a:bodyPr/>
        <a:lstStyle/>
        <a:p>
          <a:endParaRPr lang="ru-RU"/>
        </a:p>
      </dgm:t>
    </dgm:pt>
    <dgm:pt modelId="{5BD01267-3A36-4C53-A50F-473477A62DC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709956" y="4149208"/>
          <a:ext cx="2684369" cy="680388"/>
        </a:xfr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Специалист по социальной работе</a:t>
          </a:r>
          <a:endParaRPr lang="ru-RU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3F78D97B-C023-4A86-A4B4-3244D6035F37}" type="parTrans" cxnId="{780FC71C-9F2E-4DD9-BF0F-E5D68B7228C0}">
      <dgm:prSet/>
      <dgm:spPr>
        <a:xfrm>
          <a:off x="3864538" y="3880986"/>
          <a:ext cx="2187602" cy="268222"/>
        </a:xfr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2B44361-28D3-4672-ABA5-31C14E50D4CF}" type="sibTrans" cxnId="{780FC71C-9F2E-4DD9-BF0F-E5D68B7228C0}">
      <dgm:prSet/>
      <dgm:spPr/>
      <dgm:t>
        <a:bodyPr/>
        <a:lstStyle/>
        <a:p>
          <a:endParaRPr lang="ru-RU"/>
        </a:p>
      </dgm:t>
    </dgm:pt>
    <dgm:pt modelId="{98B20B61-2A06-4B84-889B-81B948871360}" type="pres">
      <dgm:prSet presAssocID="{8788A378-E072-45AC-A397-6DE3C9688F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C45AB-8A7B-48B3-B342-625C0A3ED214}" type="pres">
      <dgm:prSet presAssocID="{8788A378-E072-45AC-A397-6DE3C9688F65}" presName="hierFlow" presStyleCnt="0"/>
      <dgm:spPr/>
    </dgm:pt>
    <dgm:pt modelId="{4ACA7033-6B14-45CC-8B85-607E54AA29F8}" type="pres">
      <dgm:prSet presAssocID="{8788A378-E072-45AC-A397-6DE3C9688F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674BC7-64A2-4F6A-B226-CFB94EF57623}" type="pres">
      <dgm:prSet presAssocID="{FA0797AD-3DE3-431D-AA82-4492AC478083}" presName="Name14" presStyleCnt="0"/>
      <dgm:spPr/>
    </dgm:pt>
    <dgm:pt modelId="{99CEFA55-D46A-4915-9E80-C01F33D31CA9}" type="pres">
      <dgm:prSet presAssocID="{FA0797AD-3DE3-431D-AA82-4492AC478083}" presName="level1Shape" presStyleLbl="node0" presStyleIdx="0" presStyleCnt="1" custScaleX="459491" custScaleY="1346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145FAC-C68B-43E2-A217-23BE4A4E11CD}" type="pres">
      <dgm:prSet presAssocID="{FA0797AD-3DE3-431D-AA82-4492AC478083}" presName="hierChild2" presStyleCnt="0"/>
      <dgm:spPr/>
    </dgm:pt>
    <dgm:pt modelId="{7AEE9301-A678-4BFB-82E0-BBC640BE538B}" type="pres">
      <dgm:prSet presAssocID="{D54EEF0E-DEDF-44A1-8B66-CD2392371680}" presName="Name19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655F2B4-FD0C-4734-B093-43773DBE1086}" type="pres">
      <dgm:prSet presAssocID="{A0E7F059-720A-4414-BF3C-DE270CABF296}" presName="Name21" presStyleCnt="0"/>
      <dgm:spPr/>
    </dgm:pt>
    <dgm:pt modelId="{75BCAD62-6537-42C9-969F-D1BC2F160EFD}" type="pres">
      <dgm:prSet presAssocID="{A0E7F059-720A-4414-BF3C-DE270CABF296}" presName="level2Shape" presStyleLbl="node2" presStyleIdx="0" presStyleCnt="1" custScaleX="286698" custScaleY="11173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32254D3-B953-4A58-BB06-A546B4D5FBB6}" type="pres">
      <dgm:prSet presAssocID="{A0E7F059-720A-4414-BF3C-DE270CABF296}" presName="hierChild3" presStyleCnt="0"/>
      <dgm:spPr/>
    </dgm:pt>
    <dgm:pt modelId="{E2463BDB-812A-4E9C-89A8-1F82CF68912E}" type="pres">
      <dgm:prSet presAssocID="{2B622E5C-4EAA-4B14-B172-8D0EF0D2A38C}" presName="Name19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B99652A-3CAE-4443-8E3E-3E8AABCEB949}" type="pres">
      <dgm:prSet presAssocID="{C32044B4-63FF-483D-9E9E-64545448F934}" presName="Name21" presStyleCnt="0"/>
      <dgm:spPr/>
    </dgm:pt>
    <dgm:pt modelId="{72C6A96E-FF59-4CAE-9624-6915BB230A74}" type="pres">
      <dgm:prSet presAssocID="{C32044B4-63FF-483D-9E9E-64545448F934}" presName="level2Shape" presStyleLbl="node3" presStyleIdx="0" presStyleCnt="1" custScaleX="187810" custScaleY="100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FA369AA-9F90-41E4-A8B0-30AB5CEB63A7}" type="pres">
      <dgm:prSet presAssocID="{C32044B4-63FF-483D-9E9E-64545448F934}" presName="hierChild3" presStyleCnt="0"/>
      <dgm:spPr/>
    </dgm:pt>
    <dgm:pt modelId="{96C952DC-C53E-45CA-BF12-D35DA4784150}" type="pres">
      <dgm:prSet presAssocID="{2AB1646A-FAE6-4938-973B-9F50EBE17912}" presName="Name19" presStyleLbl="parChTrans1D4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966648" y="0"/>
              </a:moveTo>
              <a:lnTo>
                <a:pt x="966648" y="133691"/>
              </a:lnTo>
              <a:lnTo>
                <a:pt x="0" y="133691"/>
              </a:lnTo>
              <a:lnTo>
                <a:pt x="0" y="26738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5669037-B1C2-4285-A4E7-178CB2C39DE8}" type="pres">
      <dgm:prSet presAssocID="{A2DB1BD6-4527-49D2-B3F1-3FDA4D32DF2B}" presName="Name21" presStyleCnt="0"/>
      <dgm:spPr/>
    </dgm:pt>
    <dgm:pt modelId="{B5D2CAC4-B6CE-4E52-BECC-B760239EEA52}" type="pres">
      <dgm:prSet presAssocID="{A2DB1BD6-4527-49D2-B3F1-3FDA4D32DF2B}" presName="level2Shape" presStyleLbl="node4" presStyleIdx="0" presStyleCnt="2" custScaleX="236593" custScaleY="112239" custLinFactNeighborX="52558" custLinFactNeighborY="514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3ED0EE-00C1-4DC3-AD66-A6E643CE5036}" type="pres">
      <dgm:prSet presAssocID="{A2DB1BD6-4527-49D2-B3F1-3FDA4D32DF2B}" presName="hierChild3" presStyleCnt="0"/>
      <dgm:spPr/>
    </dgm:pt>
    <dgm:pt modelId="{C7FB371B-B91E-4553-B776-80C79CCE1949}" type="pres">
      <dgm:prSet presAssocID="{3F78D97B-C023-4A86-A4B4-3244D6035F37}" presName="Name19" presStyleLbl="parChTrans1D4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11"/>
              </a:lnTo>
              <a:lnTo>
                <a:pt x="2187602" y="134111"/>
              </a:lnTo>
              <a:lnTo>
                <a:pt x="2187602" y="26822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2401E4B-0D6D-436A-8A7F-7CDF258A0849}" type="pres">
      <dgm:prSet presAssocID="{5BD01267-3A36-4C53-A50F-473477A62DC1}" presName="Name21" presStyleCnt="0"/>
      <dgm:spPr/>
    </dgm:pt>
    <dgm:pt modelId="{8CF6B8A2-8181-4965-B1A1-7495EF556DA5}" type="pres">
      <dgm:prSet presAssocID="{5BD01267-3A36-4C53-A50F-473477A62DC1}" presName="level2Shape" presStyleLbl="node4" presStyleIdx="1" presStyleCnt="2" custScaleX="268468" custScaleY="102070" custLinFactNeighborX="85489" custLinFactNeighborY="23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C24DAB-9AD5-4873-A8B9-5375F6BA1DD2}" type="pres">
      <dgm:prSet presAssocID="{5BD01267-3A36-4C53-A50F-473477A62DC1}" presName="hierChild3" presStyleCnt="0"/>
      <dgm:spPr/>
    </dgm:pt>
    <dgm:pt modelId="{E20584E2-B526-473C-B20E-2E88CD01DE18}" type="pres">
      <dgm:prSet presAssocID="{F88B5F70-D4CF-4B43-9510-5F724DD2B9AE}" presName="Name19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7"/>
              </a:lnTo>
              <a:lnTo>
                <a:pt x="1132219" y="133317"/>
              </a:lnTo>
              <a:lnTo>
                <a:pt x="1132219" y="2666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05FB425-B0FB-4357-87FA-AF88331CE13C}" type="pres">
      <dgm:prSet presAssocID="{4349A083-0161-4EB1-AE4F-DF0BFCF74789}" presName="Name21" presStyleCnt="0"/>
      <dgm:spPr/>
    </dgm:pt>
    <dgm:pt modelId="{129C337A-BD28-4087-BAB9-7657DDD344CC}" type="pres">
      <dgm:prSet presAssocID="{4349A083-0161-4EB1-AE4F-DF0BFCF74789}" presName="level2Shape" presStyleLbl="asst1" presStyleIdx="0" presStyleCnt="1" custScaleX="216091" custScaleY="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A355DC7-A624-428F-822D-D698D8174387}" type="pres">
      <dgm:prSet presAssocID="{4349A083-0161-4EB1-AE4F-DF0BFCF74789}" presName="hierChild3" presStyleCnt="0"/>
      <dgm:spPr/>
    </dgm:pt>
    <dgm:pt modelId="{FE3B5F83-F408-40F9-BF9F-54517B329259}" type="pres">
      <dgm:prSet presAssocID="{8788A378-E072-45AC-A397-6DE3C9688F65}" presName="bgShapesFlow" presStyleCnt="0"/>
      <dgm:spPr/>
    </dgm:pt>
  </dgm:ptLst>
  <dgm:cxnLst>
    <dgm:cxn modelId="{FB534F31-C2BA-41A1-94C6-A36837CFCA29}" type="presOf" srcId="{D54EEF0E-DEDF-44A1-8B66-CD2392371680}" destId="{7AEE9301-A678-4BFB-82E0-BBC640BE538B}" srcOrd="0" destOrd="0" presId="urn:microsoft.com/office/officeart/2005/8/layout/hierarchy6"/>
    <dgm:cxn modelId="{08588DF4-B6DE-4E14-84D6-9BBCD421F53D}" type="presOf" srcId="{8788A378-E072-45AC-A397-6DE3C9688F65}" destId="{98B20B61-2A06-4B84-889B-81B948871360}" srcOrd="0" destOrd="0" presId="urn:microsoft.com/office/officeart/2005/8/layout/hierarchy6"/>
    <dgm:cxn modelId="{BC093FD9-B043-4548-867F-8937C450839E}" type="presOf" srcId="{F88B5F70-D4CF-4B43-9510-5F724DD2B9AE}" destId="{E20584E2-B526-473C-B20E-2E88CD01DE18}" srcOrd="0" destOrd="0" presId="urn:microsoft.com/office/officeart/2005/8/layout/hierarchy6"/>
    <dgm:cxn modelId="{4714DD23-02EB-4FC0-8FDB-0781105D3C36}" srcId="{A0E7F059-720A-4414-BF3C-DE270CABF296}" destId="{C32044B4-63FF-483D-9E9E-64545448F934}" srcOrd="0" destOrd="0" parTransId="{2B622E5C-4EAA-4B14-B172-8D0EF0D2A38C}" sibTransId="{0FF7F8AF-5A1C-4B89-A662-7CD0221145E8}"/>
    <dgm:cxn modelId="{ECE8FF13-37EA-43D5-9E9D-265FA0DFD8B6}" type="presOf" srcId="{5BD01267-3A36-4C53-A50F-473477A62DC1}" destId="{8CF6B8A2-8181-4965-B1A1-7495EF556DA5}" srcOrd="0" destOrd="0" presId="urn:microsoft.com/office/officeart/2005/8/layout/hierarchy6"/>
    <dgm:cxn modelId="{429C90BB-1652-44B3-8C45-BD28FBF179C3}" type="presOf" srcId="{A0E7F059-720A-4414-BF3C-DE270CABF296}" destId="{75BCAD62-6537-42C9-969F-D1BC2F160EFD}" srcOrd="0" destOrd="0" presId="urn:microsoft.com/office/officeart/2005/8/layout/hierarchy6"/>
    <dgm:cxn modelId="{2BD5F3DF-00B2-4ECF-90F1-799B7CFDCFD6}" srcId="{C32044B4-63FF-483D-9E9E-64545448F934}" destId="{A2DB1BD6-4527-49D2-B3F1-3FDA4D32DF2B}" srcOrd="0" destOrd="0" parTransId="{2AB1646A-FAE6-4938-973B-9F50EBE17912}" sibTransId="{3B9D10B1-8FD9-43D6-AAF4-5DDF7FE12083}"/>
    <dgm:cxn modelId="{2C80D35E-FFDE-4439-8257-01FD9A57284E}" srcId="{8788A378-E072-45AC-A397-6DE3C9688F65}" destId="{FA0797AD-3DE3-431D-AA82-4492AC478083}" srcOrd="0" destOrd="0" parTransId="{7663C15D-4DFC-4131-B833-0D6A024F300F}" sibTransId="{F9808D12-729F-4E34-AD0F-878C10A6EDEA}"/>
    <dgm:cxn modelId="{02306913-C6BF-47A0-AD29-9076C0443888}" type="presOf" srcId="{C32044B4-63FF-483D-9E9E-64545448F934}" destId="{72C6A96E-FF59-4CAE-9624-6915BB230A74}" srcOrd="0" destOrd="0" presId="urn:microsoft.com/office/officeart/2005/8/layout/hierarchy6"/>
    <dgm:cxn modelId="{1BD98345-6DC0-400D-A574-0B00409F443C}" type="presOf" srcId="{FA0797AD-3DE3-431D-AA82-4492AC478083}" destId="{99CEFA55-D46A-4915-9E80-C01F33D31CA9}" srcOrd="0" destOrd="0" presId="urn:microsoft.com/office/officeart/2005/8/layout/hierarchy6"/>
    <dgm:cxn modelId="{A82E624A-F8A2-408C-9C1B-4586448C39DF}" type="presOf" srcId="{2B622E5C-4EAA-4B14-B172-8D0EF0D2A38C}" destId="{E2463BDB-812A-4E9C-89A8-1F82CF68912E}" srcOrd="0" destOrd="0" presId="urn:microsoft.com/office/officeart/2005/8/layout/hierarchy6"/>
    <dgm:cxn modelId="{780FC71C-9F2E-4DD9-BF0F-E5D68B7228C0}" srcId="{C32044B4-63FF-483D-9E9E-64545448F934}" destId="{5BD01267-3A36-4C53-A50F-473477A62DC1}" srcOrd="1" destOrd="0" parTransId="{3F78D97B-C023-4A86-A4B4-3244D6035F37}" sibTransId="{62B44361-28D3-4672-ABA5-31C14E50D4CF}"/>
    <dgm:cxn modelId="{C5B0D064-11DD-46CC-B565-B6B167C2B2DC}" srcId="{FA0797AD-3DE3-431D-AA82-4492AC478083}" destId="{4349A083-0161-4EB1-AE4F-DF0BFCF74789}" srcOrd="1" destOrd="0" parTransId="{F88B5F70-D4CF-4B43-9510-5F724DD2B9AE}" sibTransId="{2AA40CD1-3AE9-4F30-91B0-9786148CCCB6}"/>
    <dgm:cxn modelId="{67E946F0-EDA1-4907-94CD-55C1D769B02E}" type="presOf" srcId="{3F78D97B-C023-4A86-A4B4-3244D6035F37}" destId="{C7FB371B-B91E-4553-B776-80C79CCE1949}" srcOrd="0" destOrd="0" presId="urn:microsoft.com/office/officeart/2005/8/layout/hierarchy6"/>
    <dgm:cxn modelId="{0B9EBC5D-B8D9-4195-A641-503654DDCF43}" type="presOf" srcId="{4349A083-0161-4EB1-AE4F-DF0BFCF74789}" destId="{129C337A-BD28-4087-BAB9-7657DDD344CC}" srcOrd="0" destOrd="0" presId="urn:microsoft.com/office/officeart/2005/8/layout/hierarchy6"/>
    <dgm:cxn modelId="{593E1890-3EFA-4712-8158-11ED28828ECC}" type="presOf" srcId="{2AB1646A-FAE6-4938-973B-9F50EBE17912}" destId="{96C952DC-C53E-45CA-BF12-D35DA4784150}" srcOrd="0" destOrd="0" presId="urn:microsoft.com/office/officeart/2005/8/layout/hierarchy6"/>
    <dgm:cxn modelId="{38AF7614-8CBF-442B-9E1D-DE547E62E3F8}" srcId="{FA0797AD-3DE3-431D-AA82-4492AC478083}" destId="{A0E7F059-720A-4414-BF3C-DE270CABF296}" srcOrd="0" destOrd="0" parTransId="{D54EEF0E-DEDF-44A1-8B66-CD2392371680}" sibTransId="{F448C005-D976-43D0-98CF-0CA492D209B4}"/>
    <dgm:cxn modelId="{C2414804-67A3-4E9E-AA5A-48C51C5319F6}" type="presOf" srcId="{A2DB1BD6-4527-49D2-B3F1-3FDA4D32DF2B}" destId="{B5D2CAC4-B6CE-4E52-BECC-B760239EEA52}" srcOrd="0" destOrd="0" presId="urn:microsoft.com/office/officeart/2005/8/layout/hierarchy6"/>
    <dgm:cxn modelId="{6398B560-933B-44BA-9DEE-35862D266F9C}" type="presParOf" srcId="{98B20B61-2A06-4B84-889B-81B948871360}" destId="{471C45AB-8A7B-48B3-B342-625C0A3ED214}" srcOrd="0" destOrd="0" presId="urn:microsoft.com/office/officeart/2005/8/layout/hierarchy6"/>
    <dgm:cxn modelId="{B95FE0B7-EFDB-4EA0-B39F-2CAC7219B14A}" type="presParOf" srcId="{471C45AB-8A7B-48B3-B342-625C0A3ED214}" destId="{4ACA7033-6B14-45CC-8B85-607E54AA29F8}" srcOrd="0" destOrd="0" presId="urn:microsoft.com/office/officeart/2005/8/layout/hierarchy6"/>
    <dgm:cxn modelId="{8C342653-015B-4532-9711-3E73E6DB8996}" type="presParOf" srcId="{4ACA7033-6B14-45CC-8B85-607E54AA29F8}" destId="{90674BC7-64A2-4F6A-B226-CFB94EF57623}" srcOrd="0" destOrd="0" presId="urn:microsoft.com/office/officeart/2005/8/layout/hierarchy6"/>
    <dgm:cxn modelId="{E7E42DB7-C925-4F74-8A76-D08E2467E0E7}" type="presParOf" srcId="{90674BC7-64A2-4F6A-B226-CFB94EF57623}" destId="{99CEFA55-D46A-4915-9E80-C01F33D31CA9}" srcOrd="0" destOrd="0" presId="urn:microsoft.com/office/officeart/2005/8/layout/hierarchy6"/>
    <dgm:cxn modelId="{9E99E019-D6F2-4D6A-AF00-55D357B989F8}" type="presParOf" srcId="{90674BC7-64A2-4F6A-B226-CFB94EF57623}" destId="{1A145FAC-C68B-43E2-A217-23BE4A4E11CD}" srcOrd="1" destOrd="0" presId="urn:microsoft.com/office/officeart/2005/8/layout/hierarchy6"/>
    <dgm:cxn modelId="{F295D3CE-82FF-42CE-89DF-46E6442830FD}" type="presParOf" srcId="{1A145FAC-C68B-43E2-A217-23BE4A4E11CD}" destId="{7AEE9301-A678-4BFB-82E0-BBC640BE538B}" srcOrd="0" destOrd="0" presId="urn:microsoft.com/office/officeart/2005/8/layout/hierarchy6"/>
    <dgm:cxn modelId="{258A75F4-D94D-40B3-877E-652D17041E6D}" type="presParOf" srcId="{1A145FAC-C68B-43E2-A217-23BE4A4E11CD}" destId="{5655F2B4-FD0C-4734-B093-43773DBE1086}" srcOrd="1" destOrd="0" presId="urn:microsoft.com/office/officeart/2005/8/layout/hierarchy6"/>
    <dgm:cxn modelId="{EA9202CC-C35E-4044-9AD5-AAF734CA3F55}" type="presParOf" srcId="{5655F2B4-FD0C-4734-B093-43773DBE1086}" destId="{75BCAD62-6537-42C9-969F-D1BC2F160EFD}" srcOrd="0" destOrd="0" presId="urn:microsoft.com/office/officeart/2005/8/layout/hierarchy6"/>
    <dgm:cxn modelId="{E1FBD00A-6A5A-4E46-8068-462142696DC5}" type="presParOf" srcId="{5655F2B4-FD0C-4734-B093-43773DBE1086}" destId="{432254D3-B953-4A58-BB06-A546B4D5FBB6}" srcOrd="1" destOrd="0" presId="urn:microsoft.com/office/officeart/2005/8/layout/hierarchy6"/>
    <dgm:cxn modelId="{8C4B8E06-6CF5-415C-8190-58EF0282038A}" type="presParOf" srcId="{432254D3-B953-4A58-BB06-A546B4D5FBB6}" destId="{E2463BDB-812A-4E9C-89A8-1F82CF68912E}" srcOrd="0" destOrd="0" presId="urn:microsoft.com/office/officeart/2005/8/layout/hierarchy6"/>
    <dgm:cxn modelId="{181358CC-6F2C-4144-A887-DD18DA74494C}" type="presParOf" srcId="{432254D3-B953-4A58-BB06-A546B4D5FBB6}" destId="{BB99652A-3CAE-4443-8E3E-3E8AABCEB949}" srcOrd="1" destOrd="0" presId="urn:microsoft.com/office/officeart/2005/8/layout/hierarchy6"/>
    <dgm:cxn modelId="{F05D4485-0509-4A9C-816A-891C65697F12}" type="presParOf" srcId="{BB99652A-3CAE-4443-8E3E-3E8AABCEB949}" destId="{72C6A96E-FF59-4CAE-9624-6915BB230A74}" srcOrd="0" destOrd="0" presId="urn:microsoft.com/office/officeart/2005/8/layout/hierarchy6"/>
    <dgm:cxn modelId="{61BB72D8-6034-40A9-BE30-FD921D9AA59A}" type="presParOf" srcId="{BB99652A-3CAE-4443-8E3E-3E8AABCEB949}" destId="{DFA369AA-9F90-41E4-A8B0-30AB5CEB63A7}" srcOrd="1" destOrd="0" presId="urn:microsoft.com/office/officeart/2005/8/layout/hierarchy6"/>
    <dgm:cxn modelId="{E16B9529-A476-43C2-ACA6-45E63776255E}" type="presParOf" srcId="{DFA369AA-9F90-41E4-A8B0-30AB5CEB63A7}" destId="{96C952DC-C53E-45CA-BF12-D35DA4784150}" srcOrd="0" destOrd="0" presId="urn:microsoft.com/office/officeart/2005/8/layout/hierarchy6"/>
    <dgm:cxn modelId="{1B6067C9-DB43-4061-8F5B-CE1C2E650E86}" type="presParOf" srcId="{DFA369AA-9F90-41E4-A8B0-30AB5CEB63A7}" destId="{85669037-B1C2-4285-A4E7-178CB2C39DE8}" srcOrd="1" destOrd="0" presId="urn:microsoft.com/office/officeart/2005/8/layout/hierarchy6"/>
    <dgm:cxn modelId="{53F6F259-6F10-4E36-8FAD-5E647A5518B6}" type="presParOf" srcId="{85669037-B1C2-4285-A4E7-178CB2C39DE8}" destId="{B5D2CAC4-B6CE-4E52-BECC-B760239EEA52}" srcOrd="0" destOrd="0" presId="urn:microsoft.com/office/officeart/2005/8/layout/hierarchy6"/>
    <dgm:cxn modelId="{01363509-6B9F-4615-A250-2DEACDA438D3}" type="presParOf" srcId="{85669037-B1C2-4285-A4E7-178CB2C39DE8}" destId="{5F3ED0EE-00C1-4DC3-AD66-A6E643CE5036}" srcOrd="1" destOrd="0" presId="urn:microsoft.com/office/officeart/2005/8/layout/hierarchy6"/>
    <dgm:cxn modelId="{7A959A7C-A7F1-43A7-B5F9-3AF52235D64D}" type="presParOf" srcId="{DFA369AA-9F90-41E4-A8B0-30AB5CEB63A7}" destId="{C7FB371B-B91E-4553-B776-80C79CCE1949}" srcOrd="2" destOrd="0" presId="urn:microsoft.com/office/officeart/2005/8/layout/hierarchy6"/>
    <dgm:cxn modelId="{0D09F07F-463E-4010-BD65-07B5C1483C1A}" type="presParOf" srcId="{DFA369AA-9F90-41E4-A8B0-30AB5CEB63A7}" destId="{D2401E4B-0D6D-436A-8A7F-7CDF258A0849}" srcOrd="3" destOrd="0" presId="urn:microsoft.com/office/officeart/2005/8/layout/hierarchy6"/>
    <dgm:cxn modelId="{806F7DF7-4343-43F6-B899-F40CFEA93D8A}" type="presParOf" srcId="{D2401E4B-0D6D-436A-8A7F-7CDF258A0849}" destId="{8CF6B8A2-8181-4965-B1A1-7495EF556DA5}" srcOrd="0" destOrd="0" presId="urn:microsoft.com/office/officeart/2005/8/layout/hierarchy6"/>
    <dgm:cxn modelId="{DBD8C94B-2686-4A40-9EE4-8268FEE7AC1D}" type="presParOf" srcId="{D2401E4B-0D6D-436A-8A7F-7CDF258A0849}" destId="{F2C24DAB-9AD5-4873-A8B9-5375F6BA1DD2}" srcOrd="1" destOrd="0" presId="urn:microsoft.com/office/officeart/2005/8/layout/hierarchy6"/>
    <dgm:cxn modelId="{A6DDACB6-009A-4267-A402-F727AACFEE85}" type="presParOf" srcId="{1A145FAC-C68B-43E2-A217-23BE4A4E11CD}" destId="{E20584E2-B526-473C-B20E-2E88CD01DE18}" srcOrd="2" destOrd="0" presId="urn:microsoft.com/office/officeart/2005/8/layout/hierarchy6"/>
    <dgm:cxn modelId="{983E2112-E0F5-4112-854E-EDFEC564B1A1}" type="presParOf" srcId="{1A145FAC-C68B-43E2-A217-23BE4A4E11CD}" destId="{D05FB425-B0FB-4357-87FA-AF88331CE13C}" srcOrd="3" destOrd="0" presId="urn:microsoft.com/office/officeart/2005/8/layout/hierarchy6"/>
    <dgm:cxn modelId="{820F29D9-4A89-4DA7-A1CD-379674944BB2}" type="presParOf" srcId="{D05FB425-B0FB-4357-87FA-AF88331CE13C}" destId="{129C337A-BD28-4087-BAB9-7657DDD344CC}" srcOrd="0" destOrd="0" presId="urn:microsoft.com/office/officeart/2005/8/layout/hierarchy6"/>
    <dgm:cxn modelId="{35ECA3EC-59D4-4CDB-BFD0-B919BA6C4F44}" type="presParOf" srcId="{D05FB425-B0FB-4357-87FA-AF88331CE13C}" destId="{BA355DC7-A624-428F-822D-D698D8174387}" srcOrd="1" destOrd="0" presId="urn:microsoft.com/office/officeart/2005/8/layout/hierarchy6"/>
    <dgm:cxn modelId="{64EABF9F-039D-4C3E-B328-46397265B44B}" type="presParOf" srcId="{98B20B61-2A06-4B84-889B-81B948871360}" destId="{FE3B5F83-F408-40F9-BF9F-54517B3292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DAA19-2092-443B-92A8-0A0614930F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FD2BE-DDEE-4CC1-A516-A5AE4117E97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54881" y="1073943"/>
          <a:ext cx="2256472" cy="1431924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Обращение гражданина в ГБУ РБ Межрайонный Центр социальной помощи семье и детям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1B4A6A4-DF10-4C09-8ED7-96E8B7C247E1}" type="parTrans" cxnId="{B2AD93DA-C01E-43C6-9A8C-C321F7C014F8}">
      <dgm:prSet/>
      <dgm:spPr/>
      <dgm:t>
        <a:bodyPr/>
        <a:lstStyle/>
        <a:p>
          <a:endParaRPr lang="ru-RU"/>
        </a:p>
      </dgm:t>
    </dgm:pt>
    <dgm:pt modelId="{608059CB-E6FF-4AF8-B27E-78C699E66D60}" type="sibTrans" cxnId="{B2AD93DA-C01E-43C6-9A8C-C321F7C014F8}">
      <dgm:prSet/>
      <dgm:spPr/>
      <dgm:t>
        <a:bodyPr/>
        <a:lstStyle/>
        <a:p>
          <a:endParaRPr lang="ru-RU"/>
        </a:p>
      </dgm:t>
    </dgm:pt>
    <dgm:pt modelId="{2A7A9689-ACC4-41C6-B672-9B1EEA4CDC0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632551" y="1073943"/>
          <a:ext cx="2256472" cy="1431924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Индивидуальная программа предоставления социальных услуг (ИППСУ)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8274023D-A2C4-4BB2-93C9-D2766300AB94}" type="parTrans" cxnId="{F1BB13D1-BF8F-4CE8-80D7-D1481F1EAC62}">
      <dgm:prSet/>
      <dgm:spPr/>
      <dgm:t>
        <a:bodyPr/>
        <a:lstStyle/>
        <a:p>
          <a:endParaRPr lang="ru-RU"/>
        </a:p>
      </dgm:t>
    </dgm:pt>
    <dgm:pt modelId="{B828CA45-B0A8-40E6-B28F-791BA2B70158}" type="sibTrans" cxnId="{F1BB13D1-BF8F-4CE8-80D7-D1481F1EAC62}">
      <dgm:prSet/>
      <dgm:spPr/>
      <dgm:t>
        <a:bodyPr/>
        <a:lstStyle/>
        <a:p>
          <a:endParaRPr lang="ru-RU"/>
        </a:p>
      </dgm:t>
    </dgm:pt>
    <dgm:pt modelId="{87AF3825-00B8-4068-98BD-15B166D0346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5010221" y="1073943"/>
          <a:ext cx="2256472" cy="1431924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Обращение </a:t>
          </a:r>
        </a:p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в АНО ЦСОН с ИППСУ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4C05665B-289E-4405-9D97-F9007FCE7E84}" type="parTrans" cxnId="{9196C762-A5F0-46EE-987C-CE01701E1CE3}">
      <dgm:prSet/>
      <dgm:spPr/>
      <dgm:t>
        <a:bodyPr/>
        <a:lstStyle/>
        <a:p>
          <a:endParaRPr lang="ru-RU"/>
        </a:p>
      </dgm:t>
    </dgm:pt>
    <dgm:pt modelId="{F1BB7D20-C7B7-4BD4-BB21-D4C2B85C65FE}" type="sibTrans" cxnId="{9196C762-A5F0-46EE-987C-CE01701E1CE3}">
      <dgm:prSet/>
      <dgm:spPr/>
      <dgm:t>
        <a:bodyPr/>
        <a:lstStyle/>
        <a:p>
          <a:endParaRPr lang="ru-RU"/>
        </a:p>
      </dgm:t>
    </dgm:pt>
    <dgm:pt modelId="{3097DBEA-9FCE-4A1C-8A71-9D5681773A8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180053" y="1248738"/>
          <a:ext cx="2256472" cy="1431924"/>
        </a:xfr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Заявление на предоставление услуг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615E778E-A22A-436D-B007-E74942BDBDDA}" type="parTrans" cxnId="{02759EBE-AFB4-41E3-81C3-673C6B90EB46}">
      <dgm:prSet/>
      <dgm:spPr/>
      <dgm:t>
        <a:bodyPr/>
        <a:lstStyle/>
        <a:p>
          <a:endParaRPr lang="ru-RU"/>
        </a:p>
      </dgm:t>
    </dgm:pt>
    <dgm:pt modelId="{C2EBA71D-3523-4743-9EED-5D1C22500FB0}" type="sibTrans" cxnId="{02759EBE-AFB4-41E3-81C3-673C6B90EB46}">
      <dgm:prSet/>
      <dgm:spPr/>
      <dgm:t>
        <a:bodyPr/>
        <a:lstStyle/>
        <a:p>
          <a:endParaRPr lang="ru-RU"/>
        </a:p>
      </dgm:t>
    </dgm:pt>
    <dgm:pt modelId="{24AC2FA8-9E0E-4BDC-BF0E-853A7057DFC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607806" y="960706"/>
          <a:ext cx="2256472" cy="1431924"/>
        </a:xfr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Заявление на отказ части услуг из ИППСУ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9B3357F2-F4D6-48F3-902F-00A2CC7F28E0}" type="parTrans" cxnId="{EFC425BC-2991-43D4-A998-ED54CA8C187A}">
      <dgm:prSet/>
      <dgm:spPr/>
      <dgm:t>
        <a:bodyPr/>
        <a:lstStyle/>
        <a:p>
          <a:endParaRPr lang="ru-RU"/>
        </a:p>
      </dgm:t>
    </dgm:pt>
    <dgm:pt modelId="{A784EDAE-A28F-4B97-A729-A0C3FA4F561C}" type="sibTrans" cxnId="{EFC425BC-2991-43D4-A998-ED54CA8C187A}">
      <dgm:prSet/>
      <dgm:spPr/>
      <dgm:t>
        <a:bodyPr/>
        <a:lstStyle/>
        <a:p>
          <a:endParaRPr lang="ru-RU"/>
        </a:p>
      </dgm:t>
    </dgm:pt>
    <dgm:pt modelId="{A4E3B594-CA72-4F43-96EE-ACBAC5E718A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5035559" y="1176741"/>
          <a:ext cx="2256472" cy="1431924"/>
        </a:xfr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Подписание трёхстороннего договора с согласованным списком услуг</a:t>
          </a:r>
          <a:endParaRPr lang="ru-RU" sz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375FFF53-83D9-479B-97B2-ADF438F5ED1F}" type="parTrans" cxnId="{28BE235E-3018-4D71-A00A-BC4709ED4357}">
      <dgm:prSet/>
      <dgm:spPr/>
      <dgm:t>
        <a:bodyPr/>
        <a:lstStyle/>
        <a:p>
          <a:endParaRPr lang="ru-RU"/>
        </a:p>
      </dgm:t>
    </dgm:pt>
    <dgm:pt modelId="{973D9B56-6C93-45E8-91FE-37723F548665}" type="sibTrans" cxnId="{28BE235E-3018-4D71-A00A-BC4709ED4357}">
      <dgm:prSet/>
      <dgm:spPr/>
      <dgm:t>
        <a:bodyPr/>
        <a:lstStyle/>
        <a:p>
          <a:endParaRPr lang="ru-RU"/>
        </a:p>
      </dgm:t>
    </dgm:pt>
    <dgm:pt modelId="{DDA59F95-F087-441F-8614-0972A8625C29}" type="pres">
      <dgm:prSet presAssocID="{527DAA19-2092-443B-92A8-0A0614930F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29160-8BD0-4110-9830-F68F82C13A0B}" type="pres">
      <dgm:prSet presAssocID="{527DAA19-2092-443B-92A8-0A0614930FBE}" presName="arrow" presStyleLbl="bgShp" presStyleIdx="0" presStyleCnt="1" custScaleX="117647" custScaleY="86367" custLinFactNeighborX="1383" custLinFactNeighborY="-1076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564118" y="0"/>
          <a:ext cx="6393338" cy="3579812"/>
        </a:xfrm>
        <a:prstGeom prst="rightArrow">
          <a:avLst/>
        </a:prstGeom>
        <a:solidFill>
          <a:srgbClr val="0070C0"/>
        </a:solidFill>
        <a:ln w="25400" cap="flat" cmpd="sng" algn="ctr">
          <a:solidFill>
            <a:srgbClr val="F96A1B">
              <a:shade val="50000"/>
            </a:srgbClr>
          </a:solidFill>
          <a:prstDash val="solid"/>
        </a:ln>
        <a:effectLst/>
      </dgm:spPr>
    </dgm:pt>
    <dgm:pt modelId="{1A2656DD-37A7-4909-BE55-B65C1F04DE7D}" type="pres">
      <dgm:prSet presAssocID="{527DAA19-2092-443B-92A8-0A0614930FBE}" presName="linearProcess" presStyleCnt="0"/>
      <dgm:spPr/>
    </dgm:pt>
    <dgm:pt modelId="{4ECD44EB-2DEC-48EA-B6A7-0FB5DFD0ACF8}" type="pres">
      <dgm:prSet presAssocID="{089FD2BE-DDEE-4CC1-A516-A5AE4117E973}" presName="textNode" presStyleLbl="node1" presStyleIdx="0" presStyleCnt="6" custScaleX="197244" custScaleY="121527" custLinFactNeighborX="-4631" custLinFactNeighborY="-4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C6798-D441-4AA1-B3C0-8955818FD2BC}" type="pres">
      <dgm:prSet presAssocID="{608059CB-E6FF-4AF8-B27E-78C699E66D60}" presName="sibTrans" presStyleCnt="0"/>
      <dgm:spPr/>
    </dgm:pt>
    <dgm:pt modelId="{6CA3729B-EB7B-4E9A-81BF-7F66D86DAC64}" type="pres">
      <dgm:prSet presAssocID="{2A7A9689-ACC4-41C6-B672-9B1EEA4CDC04}" presName="textNode" presStyleLbl="node1" presStyleIdx="1" presStyleCnt="6" custScaleX="196302" custScaleY="121527" custLinFactNeighborX="-98431" custLinFactNeighborY="-3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2FF0D-E338-4BFD-8D36-77EFF92D4732}" type="pres">
      <dgm:prSet presAssocID="{B828CA45-B0A8-40E6-B28F-791BA2B70158}" presName="sibTrans" presStyleCnt="0"/>
      <dgm:spPr/>
    </dgm:pt>
    <dgm:pt modelId="{D6E98935-B834-492B-A44B-BD737FEB022C}" type="pres">
      <dgm:prSet presAssocID="{87AF3825-00B8-4068-98BD-15B166D03467}" presName="textNode" presStyleLbl="node1" presStyleIdx="2" presStyleCnt="6" custScaleX="140142" custScaleY="121527" custLinFactX="-15893" custLinFactNeighborX="-100000" custLinFactNeighborY="-3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DF8F5-17B5-4180-ABC2-C1C0EFF74FF3}" type="pres">
      <dgm:prSet presAssocID="{F1BB7D20-C7B7-4BD4-BB21-D4C2B85C65FE}" presName="sibTrans" presStyleCnt="0"/>
      <dgm:spPr/>
    </dgm:pt>
    <dgm:pt modelId="{30D398DC-F098-4482-A151-2ACF6A936428}" type="pres">
      <dgm:prSet presAssocID="{3097DBEA-9FCE-4A1C-8A71-9D5681773A89}" presName="textNode" presStyleLbl="node1" presStyleIdx="3" presStyleCnt="6" custScaleX="171836" custScaleY="121527" custLinFactX="-36817" custLinFactNeighborX="-100000" custLinFactNeighborY="-386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8275C2C-3585-4DA2-B416-87CD491D2AB9}" type="pres">
      <dgm:prSet presAssocID="{C2EBA71D-3523-4743-9EED-5D1C22500FB0}" presName="sibTrans" presStyleCnt="0"/>
      <dgm:spPr/>
    </dgm:pt>
    <dgm:pt modelId="{02C18BD5-C72A-4594-94E0-6EB3FACB716F}" type="pres">
      <dgm:prSet presAssocID="{24AC2FA8-9E0E-4BDC-BF0E-853A7057DFCB}" presName="textNode" presStyleLbl="node1" presStyleIdx="4" presStyleCnt="6" custScaleX="124939" custScaleY="121527" custLinFactX="-55464" custLinFactNeighborX="-100000" custLinFactNeighborY="-386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5DCC88-AEEB-4C47-A69C-7156DCAEEDB0}" type="pres">
      <dgm:prSet presAssocID="{A784EDAE-A28F-4B97-A729-A0C3FA4F561C}" presName="sibTrans" presStyleCnt="0"/>
      <dgm:spPr/>
    </dgm:pt>
    <dgm:pt modelId="{17E38434-4952-4D83-8C11-597BFDF8BF5C}" type="pres">
      <dgm:prSet presAssocID="{A4E3B594-CA72-4F43-96EE-ACBAC5E718A6}" presName="textNode" presStyleLbl="node1" presStyleIdx="5" presStyleCnt="6" custScaleX="163598" custScaleY="121527" custLinFactX="-78171" custLinFactNeighborX="-100000" custLinFactNeighborY="-386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196C762-A5F0-46EE-987C-CE01701E1CE3}" srcId="{527DAA19-2092-443B-92A8-0A0614930FBE}" destId="{87AF3825-00B8-4068-98BD-15B166D03467}" srcOrd="2" destOrd="0" parTransId="{4C05665B-289E-4405-9D97-F9007FCE7E84}" sibTransId="{F1BB7D20-C7B7-4BD4-BB21-D4C2B85C65FE}"/>
    <dgm:cxn modelId="{ACC31CDE-0B3C-4777-BE05-07EFA36EA22C}" type="presOf" srcId="{A4E3B594-CA72-4F43-96EE-ACBAC5E718A6}" destId="{17E38434-4952-4D83-8C11-597BFDF8BF5C}" srcOrd="0" destOrd="0" presId="urn:microsoft.com/office/officeart/2005/8/layout/hProcess9"/>
    <dgm:cxn modelId="{8000E878-68B8-4195-A459-B6A4005EC7DF}" type="presOf" srcId="{3097DBEA-9FCE-4A1C-8A71-9D5681773A89}" destId="{30D398DC-F098-4482-A151-2ACF6A936428}" srcOrd="0" destOrd="0" presId="urn:microsoft.com/office/officeart/2005/8/layout/hProcess9"/>
    <dgm:cxn modelId="{B2AD93DA-C01E-43C6-9A8C-C321F7C014F8}" srcId="{527DAA19-2092-443B-92A8-0A0614930FBE}" destId="{089FD2BE-DDEE-4CC1-A516-A5AE4117E973}" srcOrd="0" destOrd="0" parTransId="{21B4A6A4-DF10-4C09-8ED7-96E8B7C247E1}" sibTransId="{608059CB-E6FF-4AF8-B27E-78C699E66D60}"/>
    <dgm:cxn modelId="{B278C0B5-0B6E-4737-BD5A-219AB33496C1}" type="presOf" srcId="{527DAA19-2092-443B-92A8-0A0614930FBE}" destId="{DDA59F95-F087-441F-8614-0972A8625C29}" srcOrd="0" destOrd="0" presId="urn:microsoft.com/office/officeart/2005/8/layout/hProcess9"/>
    <dgm:cxn modelId="{1CFBA37A-AB9D-4BC3-8DE8-7C84B04D9F4F}" type="presOf" srcId="{87AF3825-00B8-4068-98BD-15B166D03467}" destId="{D6E98935-B834-492B-A44B-BD737FEB022C}" srcOrd="0" destOrd="0" presId="urn:microsoft.com/office/officeart/2005/8/layout/hProcess9"/>
    <dgm:cxn modelId="{EFC425BC-2991-43D4-A998-ED54CA8C187A}" srcId="{527DAA19-2092-443B-92A8-0A0614930FBE}" destId="{24AC2FA8-9E0E-4BDC-BF0E-853A7057DFCB}" srcOrd="4" destOrd="0" parTransId="{9B3357F2-F4D6-48F3-902F-00A2CC7F28E0}" sibTransId="{A784EDAE-A28F-4B97-A729-A0C3FA4F561C}"/>
    <dgm:cxn modelId="{C0117328-C83D-47D0-84C3-9C170AB0E10E}" type="presOf" srcId="{2A7A9689-ACC4-41C6-B672-9B1EEA4CDC04}" destId="{6CA3729B-EB7B-4E9A-81BF-7F66D86DAC64}" srcOrd="0" destOrd="0" presId="urn:microsoft.com/office/officeart/2005/8/layout/hProcess9"/>
    <dgm:cxn modelId="{F1BB13D1-BF8F-4CE8-80D7-D1481F1EAC62}" srcId="{527DAA19-2092-443B-92A8-0A0614930FBE}" destId="{2A7A9689-ACC4-41C6-B672-9B1EEA4CDC04}" srcOrd="1" destOrd="0" parTransId="{8274023D-A2C4-4BB2-93C9-D2766300AB94}" sibTransId="{B828CA45-B0A8-40E6-B28F-791BA2B70158}"/>
    <dgm:cxn modelId="{02759EBE-AFB4-41E3-81C3-673C6B90EB46}" srcId="{527DAA19-2092-443B-92A8-0A0614930FBE}" destId="{3097DBEA-9FCE-4A1C-8A71-9D5681773A89}" srcOrd="3" destOrd="0" parTransId="{615E778E-A22A-436D-B007-E74942BDBDDA}" sibTransId="{C2EBA71D-3523-4743-9EED-5D1C22500FB0}"/>
    <dgm:cxn modelId="{CB5A5BE0-293F-4DB1-BCD4-026CE18F65F5}" type="presOf" srcId="{089FD2BE-DDEE-4CC1-A516-A5AE4117E973}" destId="{4ECD44EB-2DEC-48EA-B6A7-0FB5DFD0ACF8}" srcOrd="0" destOrd="0" presId="urn:microsoft.com/office/officeart/2005/8/layout/hProcess9"/>
    <dgm:cxn modelId="{F6A82D2C-9437-4410-AE9D-DDD1C89064CF}" type="presOf" srcId="{24AC2FA8-9E0E-4BDC-BF0E-853A7057DFCB}" destId="{02C18BD5-C72A-4594-94E0-6EB3FACB716F}" srcOrd="0" destOrd="0" presId="urn:microsoft.com/office/officeart/2005/8/layout/hProcess9"/>
    <dgm:cxn modelId="{28BE235E-3018-4D71-A00A-BC4709ED4357}" srcId="{527DAA19-2092-443B-92A8-0A0614930FBE}" destId="{A4E3B594-CA72-4F43-96EE-ACBAC5E718A6}" srcOrd="5" destOrd="0" parTransId="{375FFF53-83D9-479B-97B2-ADF438F5ED1F}" sibTransId="{973D9B56-6C93-45E8-91FE-37723F548665}"/>
    <dgm:cxn modelId="{E21209BF-A530-4529-94B4-ADCB2665170F}" type="presParOf" srcId="{DDA59F95-F087-441F-8614-0972A8625C29}" destId="{06329160-8BD0-4110-9830-F68F82C13A0B}" srcOrd="0" destOrd="0" presId="urn:microsoft.com/office/officeart/2005/8/layout/hProcess9"/>
    <dgm:cxn modelId="{3BCF8F69-6F40-4099-8A0F-FC3DC785404D}" type="presParOf" srcId="{DDA59F95-F087-441F-8614-0972A8625C29}" destId="{1A2656DD-37A7-4909-BE55-B65C1F04DE7D}" srcOrd="1" destOrd="0" presId="urn:microsoft.com/office/officeart/2005/8/layout/hProcess9"/>
    <dgm:cxn modelId="{F196D4CE-0AAF-4319-86D3-CF06F4D93A14}" type="presParOf" srcId="{1A2656DD-37A7-4909-BE55-B65C1F04DE7D}" destId="{4ECD44EB-2DEC-48EA-B6A7-0FB5DFD0ACF8}" srcOrd="0" destOrd="0" presId="urn:microsoft.com/office/officeart/2005/8/layout/hProcess9"/>
    <dgm:cxn modelId="{8B97B43C-31C8-438A-982D-31EAD53F4E5B}" type="presParOf" srcId="{1A2656DD-37A7-4909-BE55-B65C1F04DE7D}" destId="{FF8C6798-D441-4AA1-B3C0-8955818FD2BC}" srcOrd="1" destOrd="0" presId="urn:microsoft.com/office/officeart/2005/8/layout/hProcess9"/>
    <dgm:cxn modelId="{CAE9496F-BCEB-475A-BA57-D7DC08E3DB44}" type="presParOf" srcId="{1A2656DD-37A7-4909-BE55-B65C1F04DE7D}" destId="{6CA3729B-EB7B-4E9A-81BF-7F66D86DAC64}" srcOrd="2" destOrd="0" presId="urn:microsoft.com/office/officeart/2005/8/layout/hProcess9"/>
    <dgm:cxn modelId="{A9B07517-C87C-4922-913C-90E127B08497}" type="presParOf" srcId="{1A2656DD-37A7-4909-BE55-B65C1F04DE7D}" destId="{F0E2FF0D-E338-4BFD-8D36-77EFF92D4732}" srcOrd="3" destOrd="0" presId="urn:microsoft.com/office/officeart/2005/8/layout/hProcess9"/>
    <dgm:cxn modelId="{72252262-C183-4F5F-A03E-64E9418B8E02}" type="presParOf" srcId="{1A2656DD-37A7-4909-BE55-B65C1F04DE7D}" destId="{D6E98935-B834-492B-A44B-BD737FEB022C}" srcOrd="4" destOrd="0" presId="urn:microsoft.com/office/officeart/2005/8/layout/hProcess9"/>
    <dgm:cxn modelId="{9AB2E070-E950-46DF-AF32-AA48D91268CE}" type="presParOf" srcId="{1A2656DD-37A7-4909-BE55-B65C1F04DE7D}" destId="{D15DF8F5-17B5-4180-ABC2-C1C0EFF74FF3}" srcOrd="5" destOrd="0" presId="urn:microsoft.com/office/officeart/2005/8/layout/hProcess9"/>
    <dgm:cxn modelId="{F2DD2FA3-8BF2-4F55-8519-9D3725535E71}" type="presParOf" srcId="{1A2656DD-37A7-4909-BE55-B65C1F04DE7D}" destId="{30D398DC-F098-4482-A151-2ACF6A936428}" srcOrd="6" destOrd="0" presId="urn:microsoft.com/office/officeart/2005/8/layout/hProcess9"/>
    <dgm:cxn modelId="{85FF1893-B721-4167-B5EE-7B917D2718DF}" type="presParOf" srcId="{1A2656DD-37A7-4909-BE55-B65C1F04DE7D}" destId="{F8275C2C-3585-4DA2-B416-87CD491D2AB9}" srcOrd="7" destOrd="0" presId="urn:microsoft.com/office/officeart/2005/8/layout/hProcess9"/>
    <dgm:cxn modelId="{E3FFDC08-43B1-48E2-AA0C-824D1A48DFA4}" type="presParOf" srcId="{1A2656DD-37A7-4909-BE55-B65C1F04DE7D}" destId="{02C18BD5-C72A-4594-94E0-6EB3FACB716F}" srcOrd="8" destOrd="0" presId="urn:microsoft.com/office/officeart/2005/8/layout/hProcess9"/>
    <dgm:cxn modelId="{7E0D95AF-F0CD-4185-B1C3-82148F2AD0D2}" type="presParOf" srcId="{1A2656DD-37A7-4909-BE55-B65C1F04DE7D}" destId="{9F5DCC88-AEEB-4C47-A69C-7156DCAEEDB0}" srcOrd="9" destOrd="0" presId="urn:microsoft.com/office/officeart/2005/8/layout/hProcess9"/>
    <dgm:cxn modelId="{0D4C4A1A-2CD3-485B-B9FE-007FE9401634}" type="presParOf" srcId="{1A2656DD-37A7-4909-BE55-B65C1F04DE7D}" destId="{17E38434-4952-4D83-8C11-597BFDF8BF5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4AFAE-0DEF-4303-AD50-959BF42B02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096AC-2EC9-4685-AF55-F4082315DAB5}">
      <dgm:prSet phldrT="[Текст]"/>
      <dgm:spPr/>
      <dgm:t>
        <a:bodyPr/>
        <a:lstStyle/>
        <a:p>
          <a:r>
            <a:rPr lang="ru-RU" dirty="0" smtClean="0"/>
            <a:t>Полная оплата</a:t>
          </a:r>
          <a:endParaRPr lang="ru-RU" dirty="0"/>
        </a:p>
      </dgm:t>
    </dgm:pt>
    <dgm:pt modelId="{E0A816DA-DEAB-4729-BECE-65ECF501E72A}" type="parTrans" cxnId="{ECDA325B-F02E-4101-A5C9-612011416AAB}">
      <dgm:prSet/>
      <dgm:spPr/>
      <dgm:t>
        <a:bodyPr/>
        <a:lstStyle/>
        <a:p>
          <a:endParaRPr lang="ru-RU"/>
        </a:p>
      </dgm:t>
    </dgm:pt>
    <dgm:pt modelId="{4DD76F6A-3630-47F9-8DF2-9A5D7C73C673}" type="sibTrans" cxnId="{ECDA325B-F02E-4101-A5C9-612011416AAB}">
      <dgm:prSet/>
      <dgm:spPr/>
      <dgm:t>
        <a:bodyPr/>
        <a:lstStyle/>
        <a:p>
          <a:endParaRPr lang="ru-RU"/>
        </a:p>
      </dgm:t>
    </dgm:pt>
    <dgm:pt modelId="{2DD6F773-8151-4DC4-9140-21B79D9DD03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Компенсация по уходу за нетрудоспособным гражданином (ПФР – 1380 руб.)</a:t>
          </a:r>
          <a:endParaRPr lang="ru-RU" sz="1400" dirty="0">
            <a:solidFill>
              <a:schemeClr val="tx1"/>
            </a:solidFill>
          </a:endParaRPr>
        </a:p>
      </dgm:t>
    </dgm:pt>
    <dgm:pt modelId="{196A934E-DC70-4C86-82AB-DB6862231957}" type="parTrans" cxnId="{806EA659-52C1-4530-A131-98251F76092F}">
      <dgm:prSet/>
      <dgm:spPr/>
      <dgm:t>
        <a:bodyPr/>
        <a:lstStyle/>
        <a:p>
          <a:endParaRPr lang="ru-RU"/>
        </a:p>
      </dgm:t>
    </dgm:pt>
    <dgm:pt modelId="{8D9A1577-0B09-4F71-A4B1-E9347AF9F036}" type="sibTrans" cxnId="{806EA659-52C1-4530-A131-98251F76092F}">
      <dgm:prSet/>
      <dgm:spPr/>
      <dgm:t>
        <a:bodyPr/>
        <a:lstStyle/>
        <a:p>
          <a:endParaRPr lang="ru-RU"/>
        </a:p>
      </dgm:t>
    </dgm:pt>
    <dgm:pt modelId="{EC946AB3-62ED-4271-AD29-37101A582713}">
      <dgm:prSet phldrT="[Текст]"/>
      <dgm:spPr/>
      <dgm:t>
        <a:bodyPr/>
        <a:lstStyle/>
        <a:p>
          <a:r>
            <a:rPr lang="ru-RU" dirty="0" smtClean="0"/>
            <a:t>Частичная оплата</a:t>
          </a:r>
          <a:endParaRPr lang="ru-RU" dirty="0"/>
        </a:p>
      </dgm:t>
    </dgm:pt>
    <dgm:pt modelId="{E1F465FC-D79E-49ED-B08F-2BB7F066C7BD}" type="parTrans" cxnId="{2E002EA9-5724-459C-B42E-65552B75DFBF}">
      <dgm:prSet/>
      <dgm:spPr/>
      <dgm:t>
        <a:bodyPr/>
        <a:lstStyle/>
        <a:p>
          <a:endParaRPr lang="ru-RU"/>
        </a:p>
      </dgm:t>
    </dgm:pt>
    <dgm:pt modelId="{63860839-0F40-440D-9355-35A630E8D073}" type="sibTrans" cxnId="{2E002EA9-5724-459C-B42E-65552B75DFBF}">
      <dgm:prSet/>
      <dgm:spPr/>
      <dgm:t>
        <a:bodyPr/>
        <a:lstStyle/>
        <a:p>
          <a:endParaRPr lang="ru-RU"/>
        </a:p>
      </dgm:t>
    </dgm:pt>
    <dgm:pt modelId="{EAE887C7-F39A-418E-B88E-24C6FD83AED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СДД выше ПВСДД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(СДД-10555,50)/50%.</a:t>
          </a:r>
          <a:endParaRPr lang="ru-RU" sz="1400" dirty="0">
            <a:solidFill>
              <a:schemeClr val="tx1"/>
            </a:solidFill>
          </a:endParaRPr>
        </a:p>
      </dgm:t>
    </dgm:pt>
    <dgm:pt modelId="{BD6BFECD-1D35-4BDE-A512-DDD596EFAE26}" type="parTrans" cxnId="{45BC5907-E65A-4D1C-BF10-BAD392137FDE}">
      <dgm:prSet/>
      <dgm:spPr/>
      <dgm:t>
        <a:bodyPr/>
        <a:lstStyle/>
        <a:p>
          <a:endParaRPr lang="ru-RU"/>
        </a:p>
      </dgm:t>
    </dgm:pt>
    <dgm:pt modelId="{A460AE7C-CD09-4A2F-B918-D3E2DF791A3F}" type="sibTrans" cxnId="{45BC5907-E65A-4D1C-BF10-BAD392137FDE}">
      <dgm:prSet/>
      <dgm:spPr/>
      <dgm:t>
        <a:bodyPr/>
        <a:lstStyle/>
        <a:p>
          <a:endParaRPr lang="ru-RU"/>
        </a:p>
      </dgm:t>
    </dgm:pt>
    <dgm:pt modelId="{69ECD668-E7D5-4D35-8CCD-FB7819B0D98A}">
      <dgm:prSet phldrT="[Текст]"/>
      <dgm:spPr/>
      <dgm:t>
        <a:bodyPr/>
        <a:lstStyle/>
        <a:p>
          <a:r>
            <a:rPr lang="ru-RU" dirty="0" smtClean="0"/>
            <a:t>Бесплатно</a:t>
          </a:r>
          <a:endParaRPr lang="ru-RU" dirty="0"/>
        </a:p>
      </dgm:t>
    </dgm:pt>
    <dgm:pt modelId="{D228A4F1-3606-43CF-AA41-DDA9950CE312}" type="parTrans" cxnId="{7984FF13-6A31-445B-8E01-E82DC4A5A40E}">
      <dgm:prSet/>
      <dgm:spPr/>
      <dgm:t>
        <a:bodyPr/>
        <a:lstStyle/>
        <a:p>
          <a:endParaRPr lang="ru-RU"/>
        </a:p>
      </dgm:t>
    </dgm:pt>
    <dgm:pt modelId="{400C2610-5E19-4B5A-9588-EDD46CB6F9A6}" type="sibTrans" cxnId="{7984FF13-6A31-445B-8E01-E82DC4A5A40E}">
      <dgm:prSet/>
      <dgm:spPr/>
      <dgm:t>
        <a:bodyPr/>
        <a:lstStyle/>
        <a:p>
          <a:endParaRPr lang="ru-RU"/>
        </a:p>
      </dgm:t>
    </dgm:pt>
    <dgm:pt modelId="{6BBD7A17-66D2-4CF6-99FA-911A32DE82B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СДД  равна или ниже ПВСДД</a:t>
          </a:r>
          <a:endParaRPr lang="ru-RU" sz="1400" dirty="0">
            <a:solidFill>
              <a:schemeClr val="tx1"/>
            </a:solidFill>
          </a:endParaRPr>
        </a:p>
      </dgm:t>
    </dgm:pt>
    <dgm:pt modelId="{6041E747-4E2D-4A92-9BDC-88CA899FAC5F}" type="parTrans" cxnId="{0839A30D-1C65-4F1E-B0EF-9401C05BBEB1}">
      <dgm:prSet/>
      <dgm:spPr/>
      <dgm:t>
        <a:bodyPr/>
        <a:lstStyle/>
        <a:p>
          <a:endParaRPr lang="ru-RU"/>
        </a:p>
      </dgm:t>
    </dgm:pt>
    <dgm:pt modelId="{09CA3E8A-5475-4EDF-9258-FC74A4139EB1}" type="sibTrans" cxnId="{0839A30D-1C65-4F1E-B0EF-9401C05BBEB1}">
      <dgm:prSet/>
      <dgm:spPr/>
      <dgm:t>
        <a:bodyPr/>
        <a:lstStyle/>
        <a:p>
          <a:endParaRPr lang="ru-RU"/>
        </a:p>
      </dgm:t>
    </dgm:pt>
    <dgm:pt modelId="{1AD345FA-CDE3-4BD4-9F9D-C0ED386A1C4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Трёхсторонний  договор</a:t>
          </a:r>
          <a:endParaRPr lang="ru-RU" sz="1400" dirty="0">
            <a:solidFill>
              <a:schemeClr val="tx1"/>
            </a:solidFill>
          </a:endParaRPr>
        </a:p>
      </dgm:t>
    </dgm:pt>
    <dgm:pt modelId="{F9D52109-17B8-4127-90CC-75537A853ED0}" type="parTrans" cxnId="{AC70DCF4-E525-4542-B47B-D70C88251369}">
      <dgm:prSet/>
      <dgm:spPr/>
      <dgm:t>
        <a:bodyPr/>
        <a:lstStyle/>
        <a:p>
          <a:endParaRPr lang="ru-RU"/>
        </a:p>
      </dgm:t>
    </dgm:pt>
    <dgm:pt modelId="{02B332DE-A4E3-4CA4-9656-E3C52970E9DD}" type="sibTrans" cxnId="{AC70DCF4-E525-4542-B47B-D70C88251369}">
      <dgm:prSet/>
      <dgm:spPr/>
      <dgm:t>
        <a:bodyPr/>
        <a:lstStyle/>
        <a:p>
          <a:endParaRPr lang="ru-RU"/>
        </a:p>
      </dgm:t>
    </dgm:pt>
    <dgm:pt modelId="{A575A692-7194-4277-AEBC-D3498D3BF9C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Заказать может любое количество услуг но заплатит только определенную ПВСДД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b="0" i="0" dirty="0" smtClean="0">
              <a:solidFill>
                <a:schemeClr val="tx1"/>
              </a:solidFill>
            </a:rPr>
            <a:t>(17189.24 - 10555.50) * 50.00% = 3316.87 руб.</a:t>
          </a:r>
          <a:endParaRPr lang="ru-RU" sz="1400" dirty="0">
            <a:solidFill>
              <a:schemeClr val="tx1"/>
            </a:solidFill>
          </a:endParaRPr>
        </a:p>
      </dgm:t>
    </dgm:pt>
    <dgm:pt modelId="{DF183354-8B38-4FE7-A4A9-1FE18C6F05D7}" type="parTrans" cxnId="{0182C4C7-1401-4E10-A172-6E6AB1CB6754}">
      <dgm:prSet/>
      <dgm:spPr/>
      <dgm:t>
        <a:bodyPr/>
        <a:lstStyle/>
        <a:p>
          <a:endParaRPr lang="ru-RU"/>
        </a:p>
      </dgm:t>
    </dgm:pt>
    <dgm:pt modelId="{F4CA4716-7A7A-48B6-8E14-FEA0C3421981}" type="sibTrans" cxnId="{0182C4C7-1401-4E10-A172-6E6AB1CB6754}">
      <dgm:prSet/>
      <dgm:spPr/>
      <dgm:t>
        <a:bodyPr/>
        <a:lstStyle/>
        <a:p>
          <a:endParaRPr lang="ru-RU"/>
        </a:p>
      </dgm:t>
    </dgm:pt>
    <dgm:pt modelId="{BEED8605-A8F4-4070-A5E2-4B2C6AB0CC3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Инвалиды и участники ВОВ</a:t>
          </a:r>
          <a:endParaRPr lang="ru-RU" sz="1400" dirty="0">
            <a:solidFill>
              <a:schemeClr val="tx1"/>
            </a:solidFill>
          </a:endParaRPr>
        </a:p>
      </dgm:t>
    </dgm:pt>
    <dgm:pt modelId="{270D85FB-2FA9-4A91-9B72-21709301763D}" type="parTrans" cxnId="{FCFEDE83-55AB-440D-802B-0FF0A2AF3E47}">
      <dgm:prSet/>
      <dgm:spPr/>
      <dgm:t>
        <a:bodyPr/>
        <a:lstStyle/>
        <a:p>
          <a:endParaRPr lang="ru-RU"/>
        </a:p>
      </dgm:t>
    </dgm:pt>
    <dgm:pt modelId="{CCE9D339-E951-42A4-804E-AA9BBF76EDFF}" type="sibTrans" cxnId="{FCFEDE83-55AB-440D-802B-0FF0A2AF3E47}">
      <dgm:prSet/>
      <dgm:spPr/>
      <dgm:t>
        <a:bodyPr/>
        <a:lstStyle/>
        <a:p>
          <a:endParaRPr lang="ru-RU"/>
        </a:p>
      </dgm:t>
    </dgm:pt>
    <dgm:pt modelId="{B3D57225-DA2B-4ED4-ABDB-C15CF42A2FD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dirty="0">
            <a:solidFill>
              <a:schemeClr val="tx1"/>
            </a:solidFill>
          </a:endParaRPr>
        </a:p>
      </dgm:t>
    </dgm:pt>
    <dgm:pt modelId="{01003DF6-8E3A-47C0-A1D4-AB81F82EE6D2}" type="parTrans" cxnId="{2BE0F637-4112-4AEE-9FC3-57BA29A23D49}">
      <dgm:prSet/>
      <dgm:spPr/>
      <dgm:t>
        <a:bodyPr/>
        <a:lstStyle/>
        <a:p>
          <a:endParaRPr lang="ru-RU"/>
        </a:p>
      </dgm:t>
    </dgm:pt>
    <dgm:pt modelId="{E9BD71D6-CEC9-4877-BDDC-9A4D2792DE30}" type="sibTrans" cxnId="{2BE0F637-4112-4AEE-9FC3-57BA29A23D49}">
      <dgm:prSet/>
      <dgm:spPr/>
      <dgm:t>
        <a:bodyPr/>
        <a:lstStyle/>
        <a:p>
          <a:endParaRPr lang="ru-RU"/>
        </a:p>
      </dgm:t>
    </dgm:pt>
    <dgm:pt modelId="{B93F2A1C-D930-4129-8940-53099F46CAE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Дети</a:t>
          </a:r>
          <a:endParaRPr lang="ru-RU" sz="1400" dirty="0">
            <a:solidFill>
              <a:schemeClr val="tx1"/>
            </a:solidFill>
          </a:endParaRPr>
        </a:p>
      </dgm:t>
    </dgm:pt>
    <dgm:pt modelId="{422B411E-DA97-43B0-B8D9-70B13470A59B}" type="parTrans" cxnId="{E8A15F48-9579-44EB-A187-AAF2123BC3E0}">
      <dgm:prSet/>
      <dgm:spPr/>
      <dgm:t>
        <a:bodyPr/>
        <a:lstStyle/>
        <a:p>
          <a:endParaRPr lang="ru-RU"/>
        </a:p>
      </dgm:t>
    </dgm:pt>
    <dgm:pt modelId="{FAA799B5-D7B7-4562-8EE3-58E0D907E631}" type="sibTrans" cxnId="{E8A15F48-9579-44EB-A187-AAF2123BC3E0}">
      <dgm:prSet/>
      <dgm:spPr/>
      <dgm:t>
        <a:bodyPr/>
        <a:lstStyle/>
        <a:p>
          <a:endParaRPr lang="ru-RU"/>
        </a:p>
      </dgm:t>
    </dgm:pt>
    <dgm:pt modelId="{BF677DB9-E650-4B1B-9B21-7C17EC0C82F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 Пострадавшие в чрезвычайных ситуациях</a:t>
          </a:r>
          <a:endParaRPr lang="ru-RU" sz="1400" dirty="0">
            <a:solidFill>
              <a:schemeClr val="tx1"/>
            </a:solidFill>
          </a:endParaRPr>
        </a:p>
      </dgm:t>
    </dgm:pt>
    <dgm:pt modelId="{36B08BC0-85CA-4FFA-A02C-74A19134C7CE}" type="parTrans" cxnId="{E69ADE35-5070-4308-84CB-0BBF4559AB3F}">
      <dgm:prSet/>
      <dgm:spPr/>
      <dgm:t>
        <a:bodyPr/>
        <a:lstStyle/>
        <a:p>
          <a:endParaRPr lang="ru-RU"/>
        </a:p>
      </dgm:t>
    </dgm:pt>
    <dgm:pt modelId="{7D100EA7-E2BE-45CF-955E-0389ABFDF2C6}" type="sibTrans" cxnId="{E69ADE35-5070-4308-84CB-0BBF4559AB3F}">
      <dgm:prSet/>
      <dgm:spPr/>
      <dgm:t>
        <a:bodyPr/>
        <a:lstStyle/>
        <a:p>
          <a:endParaRPr lang="ru-RU"/>
        </a:p>
      </dgm:t>
    </dgm:pt>
    <dgm:pt modelId="{49141859-18A8-4CBA-8E36-85FF3704192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Пострадавшие в межнациональных конфликтах</a:t>
          </a:r>
          <a:endParaRPr lang="ru-RU" sz="1400" dirty="0">
            <a:solidFill>
              <a:schemeClr val="tx1"/>
            </a:solidFill>
          </a:endParaRPr>
        </a:p>
      </dgm:t>
    </dgm:pt>
    <dgm:pt modelId="{0A33AB12-5256-4AB3-8AA5-478AE784909E}" type="parTrans" cxnId="{D26239B0-1A0A-4AA0-8C77-FD5A783173DD}">
      <dgm:prSet/>
      <dgm:spPr/>
      <dgm:t>
        <a:bodyPr/>
        <a:lstStyle/>
        <a:p>
          <a:endParaRPr lang="ru-RU"/>
        </a:p>
      </dgm:t>
    </dgm:pt>
    <dgm:pt modelId="{EFAEDDF5-7115-48D2-93D7-CDE5C8AF0DED}" type="sibTrans" cxnId="{D26239B0-1A0A-4AA0-8C77-FD5A783173DD}">
      <dgm:prSet/>
      <dgm:spPr/>
      <dgm:t>
        <a:bodyPr/>
        <a:lstStyle/>
        <a:p>
          <a:endParaRPr lang="ru-RU"/>
        </a:p>
      </dgm:t>
    </dgm:pt>
    <dgm:pt modelId="{0A1DE2BC-066E-4053-A6F9-C2BC76BA411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Средний душевой доход (СДД) выше предельной величины средне душевого дохода (ПВСДД)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(СДД-10555,50)/50%</a:t>
          </a:r>
          <a:endParaRPr lang="ru-RU" sz="1400" dirty="0">
            <a:solidFill>
              <a:schemeClr val="tx1"/>
            </a:solidFill>
          </a:endParaRPr>
        </a:p>
      </dgm:t>
    </dgm:pt>
    <dgm:pt modelId="{87BCD6EB-4CFE-4C3E-A8AE-1BFD168E6732}" type="parTrans" cxnId="{5657DD39-152D-496E-8215-01853D1C718B}">
      <dgm:prSet/>
      <dgm:spPr/>
      <dgm:t>
        <a:bodyPr/>
        <a:lstStyle/>
        <a:p>
          <a:endParaRPr lang="ru-RU"/>
        </a:p>
      </dgm:t>
    </dgm:pt>
    <dgm:pt modelId="{910E502D-F78E-42FD-8EE9-DDF0C8C198A9}" type="sibTrans" cxnId="{5657DD39-152D-496E-8215-01853D1C718B}">
      <dgm:prSet/>
      <dgm:spPr/>
      <dgm:t>
        <a:bodyPr/>
        <a:lstStyle/>
        <a:p>
          <a:endParaRPr lang="ru-RU"/>
        </a:p>
      </dgm:t>
    </dgm:pt>
    <dgm:pt modelId="{119C40C0-BB1D-4601-BF89-347060A88E6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dirty="0">
            <a:solidFill>
              <a:schemeClr val="tx1"/>
            </a:solidFill>
          </a:endParaRPr>
        </a:p>
      </dgm:t>
    </dgm:pt>
    <dgm:pt modelId="{4AA6C35E-2D30-474B-AE3F-268E4848B053}" type="parTrans" cxnId="{2D25FC71-5EC1-429F-90C3-7FC7B42CA02F}">
      <dgm:prSet/>
      <dgm:spPr/>
      <dgm:t>
        <a:bodyPr/>
        <a:lstStyle/>
        <a:p>
          <a:endParaRPr lang="ru-RU"/>
        </a:p>
      </dgm:t>
    </dgm:pt>
    <dgm:pt modelId="{F7677429-BF96-4535-883A-FD8573DA5CBE}" type="sibTrans" cxnId="{2D25FC71-5EC1-429F-90C3-7FC7B42CA02F}">
      <dgm:prSet/>
      <dgm:spPr/>
      <dgm:t>
        <a:bodyPr/>
        <a:lstStyle/>
        <a:p>
          <a:endParaRPr lang="ru-RU"/>
        </a:p>
      </dgm:t>
    </dgm:pt>
    <dgm:pt modelId="{5C6E83C9-5992-485F-B927-82739C3407B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dirty="0">
            <a:solidFill>
              <a:schemeClr val="tx1"/>
            </a:solidFill>
          </a:endParaRPr>
        </a:p>
      </dgm:t>
    </dgm:pt>
    <dgm:pt modelId="{77480537-9D8C-4B96-AE44-2CC58379D62C}" type="parTrans" cxnId="{B7883956-8B92-4647-B83E-05CCE4A1D78E}">
      <dgm:prSet/>
      <dgm:spPr/>
      <dgm:t>
        <a:bodyPr/>
        <a:lstStyle/>
        <a:p>
          <a:endParaRPr lang="ru-RU"/>
        </a:p>
      </dgm:t>
    </dgm:pt>
    <dgm:pt modelId="{B74032E7-DDCE-4553-B3E2-CC0449BC9165}" type="sibTrans" cxnId="{B7883956-8B92-4647-B83E-05CCE4A1D78E}">
      <dgm:prSet/>
      <dgm:spPr/>
      <dgm:t>
        <a:bodyPr/>
        <a:lstStyle/>
        <a:p>
          <a:endParaRPr lang="ru-RU"/>
        </a:p>
      </dgm:t>
    </dgm:pt>
    <dgm:pt modelId="{5C743186-578B-4930-8C49-710479A5956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Трёхсторонний  договор</a:t>
          </a:r>
          <a:endParaRPr lang="ru-RU" sz="1400" dirty="0">
            <a:solidFill>
              <a:schemeClr val="tx1"/>
            </a:solidFill>
          </a:endParaRPr>
        </a:p>
      </dgm:t>
    </dgm:pt>
    <dgm:pt modelId="{5207E4A9-CD5E-42F7-8960-B88B5F3472ED}" type="parTrans" cxnId="{47067924-0324-4392-B8B1-611D92E784A5}">
      <dgm:prSet/>
      <dgm:spPr/>
      <dgm:t>
        <a:bodyPr/>
        <a:lstStyle/>
        <a:p>
          <a:endParaRPr lang="ru-RU"/>
        </a:p>
      </dgm:t>
    </dgm:pt>
    <dgm:pt modelId="{30ECAD93-1AB1-421F-A05D-874F5C6A34F2}" type="sibTrans" cxnId="{47067924-0324-4392-B8B1-611D92E784A5}">
      <dgm:prSet/>
      <dgm:spPr/>
      <dgm:t>
        <a:bodyPr/>
        <a:lstStyle/>
        <a:p>
          <a:endParaRPr lang="ru-RU"/>
        </a:p>
      </dgm:t>
    </dgm:pt>
    <dgm:pt modelId="{2A7E9F0B-2511-4872-BEB8-45743460DAB6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0AEB7BAA-6FCE-406C-BE9B-949181139B51}" type="parTrans" cxnId="{BA15BA85-6FB5-4C53-BB90-0F1F1E42FDD3}">
      <dgm:prSet/>
      <dgm:spPr/>
      <dgm:t>
        <a:bodyPr/>
        <a:lstStyle/>
        <a:p>
          <a:endParaRPr lang="ru-RU"/>
        </a:p>
      </dgm:t>
    </dgm:pt>
    <dgm:pt modelId="{771ABB0B-516D-42A5-AEDE-4DBEF302DD20}" type="sibTrans" cxnId="{BA15BA85-6FB5-4C53-BB90-0F1F1E42FDD3}">
      <dgm:prSet/>
      <dgm:spPr/>
      <dgm:t>
        <a:bodyPr/>
        <a:lstStyle/>
        <a:p>
          <a:endParaRPr lang="ru-RU"/>
        </a:p>
      </dgm:t>
    </dgm:pt>
    <dgm:pt modelId="{252BAAB9-45C6-43F5-8AAB-059BF6BD556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dirty="0">
            <a:solidFill>
              <a:schemeClr val="tx1"/>
            </a:solidFill>
          </a:endParaRPr>
        </a:p>
      </dgm:t>
    </dgm:pt>
    <dgm:pt modelId="{1341C7C1-2ECF-49F0-B7FD-5C1E9D1FE07D}" type="parTrans" cxnId="{3D8A0AF5-5573-4B77-9F61-CC02F7883A41}">
      <dgm:prSet/>
      <dgm:spPr/>
      <dgm:t>
        <a:bodyPr/>
        <a:lstStyle/>
        <a:p>
          <a:endParaRPr lang="ru-RU"/>
        </a:p>
      </dgm:t>
    </dgm:pt>
    <dgm:pt modelId="{2AEF3FA1-8186-4D3E-B10A-4399F4CAFF58}" type="sibTrans" cxnId="{3D8A0AF5-5573-4B77-9F61-CC02F7883A41}">
      <dgm:prSet/>
      <dgm:spPr/>
      <dgm:t>
        <a:bodyPr/>
        <a:lstStyle/>
        <a:p>
          <a:endParaRPr lang="ru-RU"/>
        </a:p>
      </dgm:t>
    </dgm:pt>
    <dgm:pt modelId="{495FFD5A-E0C1-4258-8688-FE9B7A0E6364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C2A4D881-67B1-4E57-AE96-CBA5BC248B27}" type="parTrans" cxnId="{BCFDEDE3-6372-484A-BCBB-4A890D42661A}">
      <dgm:prSet/>
      <dgm:spPr/>
      <dgm:t>
        <a:bodyPr/>
        <a:lstStyle/>
        <a:p>
          <a:endParaRPr lang="ru-RU"/>
        </a:p>
      </dgm:t>
    </dgm:pt>
    <dgm:pt modelId="{D3F3839C-0EC5-467A-AAF4-BD81A87986FC}" type="sibTrans" cxnId="{BCFDEDE3-6372-484A-BCBB-4A890D42661A}">
      <dgm:prSet/>
      <dgm:spPr/>
      <dgm:t>
        <a:bodyPr/>
        <a:lstStyle/>
        <a:p>
          <a:endParaRPr lang="ru-RU"/>
        </a:p>
      </dgm:t>
    </dgm:pt>
    <dgm:pt modelId="{4B4CB96C-1EDB-4A98-9A96-5DC3A3D0470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dirty="0">
            <a:solidFill>
              <a:schemeClr val="tx1"/>
            </a:solidFill>
          </a:endParaRPr>
        </a:p>
      </dgm:t>
    </dgm:pt>
    <dgm:pt modelId="{053B8C94-5A3F-4A30-962C-7D68D06AEE22}" type="parTrans" cxnId="{7593D5F9-F237-49C6-BAE0-6207B4221847}">
      <dgm:prSet/>
      <dgm:spPr/>
      <dgm:t>
        <a:bodyPr/>
        <a:lstStyle/>
        <a:p>
          <a:endParaRPr lang="ru-RU"/>
        </a:p>
      </dgm:t>
    </dgm:pt>
    <dgm:pt modelId="{F3C21089-6501-4AD8-BCEB-2044C2A7F74F}" type="sibTrans" cxnId="{7593D5F9-F237-49C6-BAE0-6207B4221847}">
      <dgm:prSet/>
      <dgm:spPr/>
      <dgm:t>
        <a:bodyPr/>
        <a:lstStyle/>
        <a:p>
          <a:endParaRPr lang="ru-RU"/>
        </a:p>
      </dgm:t>
    </dgm:pt>
    <dgm:pt modelId="{E1FB8592-50CD-4D6D-9729-05D6D808D83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dirty="0">
            <a:solidFill>
              <a:schemeClr val="tx1"/>
            </a:solidFill>
          </a:endParaRPr>
        </a:p>
      </dgm:t>
    </dgm:pt>
    <dgm:pt modelId="{21219D4E-4C08-447A-A31A-F7EA0AC0EF87}" type="parTrans" cxnId="{66F78FA9-9EC8-4B79-8D98-A64443505D19}">
      <dgm:prSet/>
      <dgm:spPr/>
      <dgm:t>
        <a:bodyPr/>
        <a:lstStyle/>
        <a:p>
          <a:endParaRPr lang="ru-RU"/>
        </a:p>
      </dgm:t>
    </dgm:pt>
    <dgm:pt modelId="{FB2AB382-11D7-490B-8505-900D5CFC85BA}" type="sibTrans" cxnId="{66F78FA9-9EC8-4B79-8D98-A64443505D19}">
      <dgm:prSet/>
      <dgm:spPr/>
      <dgm:t>
        <a:bodyPr/>
        <a:lstStyle/>
        <a:p>
          <a:endParaRPr lang="ru-RU"/>
        </a:p>
      </dgm:t>
    </dgm:pt>
    <dgm:pt modelId="{7EFE8474-FBFD-4DC1-B2C4-70130A07FE3E}">
      <dgm:prSet custT="1"/>
      <dgm:spPr/>
      <dgm:t>
        <a:bodyPr/>
        <a:lstStyle/>
        <a:p>
          <a:endParaRPr lang="ru-RU" sz="1400" dirty="0" smtClean="0">
            <a:solidFill>
              <a:schemeClr val="tx1"/>
            </a:solidFill>
          </a:endParaRPr>
        </a:p>
      </dgm:t>
    </dgm:pt>
    <dgm:pt modelId="{FD7D7355-0593-4287-BD08-0C0C02A06B98}" type="parTrans" cxnId="{8A4253C3-57D2-4F10-BACD-61B43FA10E3A}">
      <dgm:prSet/>
      <dgm:spPr/>
      <dgm:t>
        <a:bodyPr/>
        <a:lstStyle/>
        <a:p>
          <a:endParaRPr lang="ru-RU"/>
        </a:p>
      </dgm:t>
    </dgm:pt>
    <dgm:pt modelId="{1AB02EEF-6CE2-48F6-BE8E-1D9B73667D61}" type="sibTrans" cxnId="{8A4253C3-57D2-4F10-BACD-61B43FA10E3A}">
      <dgm:prSet/>
      <dgm:spPr/>
      <dgm:t>
        <a:bodyPr/>
        <a:lstStyle/>
        <a:p>
          <a:endParaRPr lang="ru-RU"/>
        </a:p>
      </dgm:t>
    </dgm:pt>
    <dgm:pt modelId="{66BAB40C-D126-4242-B7A2-8C23B2B69168}" type="pres">
      <dgm:prSet presAssocID="{C354AFAE-0DEF-4303-AD50-959BF42B02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1F5979-B710-4B13-8BC4-401E3475E7C7}" type="pres">
      <dgm:prSet presAssocID="{1AB096AC-2EC9-4685-AF55-F4082315DAB5}" presName="composite" presStyleCnt="0"/>
      <dgm:spPr/>
    </dgm:pt>
    <dgm:pt modelId="{B11C5230-CA1F-4E17-8BB4-9C13A21FD277}" type="pres">
      <dgm:prSet presAssocID="{1AB096AC-2EC9-4685-AF55-F4082315DA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EB21D-4414-4301-A551-011155C9E573}" type="pres">
      <dgm:prSet presAssocID="{1AB096AC-2EC9-4685-AF55-F4082315DAB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CC6D7-D525-4CA3-B61B-C9B58218048E}" type="pres">
      <dgm:prSet presAssocID="{4DD76F6A-3630-47F9-8DF2-9A5D7C73C673}" presName="space" presStyleCnt="0"/>
      <dgm:spPr/>
    </dgm:pt>
    <dgm:pt modelId="{05A2C01C-49C6-4233-8094-2563F8EF3EC5}" type="pres">
      <dgm:prSet presAssocID="{EC946AB3-62ED-4271-AD29-37101A582713}" presName="composite" presStyleCnt="0"/>
      <dgm:spPr/>
    </dgm:pt>
    <dgm:pt modelId="{6E08250C-7D22-47A8-A73C-FB769AEBCBED}" type="pres">
      <dgm:prSet presAssocID="{EC946AB3-62ED-4271-AD29-37101A5827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11170-9FCE-4082-84A9-5BAA96E72997}" type="pres">
      <dgm:prSet presAssocID="{EC946AB3-62ED-4271-AD29-37101A58271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48C32-0F0B-4754-A403-57A304957B98}" type="pres">
      <dgm:prSet presAssocID="{63860839-0F40-440D-9355-35A630E8D073}" presName="space" presStyleCnt="0"/>
      <dgm:spPr/>
    </dgm:pt>
    <dgm:pt modelId="{334A611C-E9F1-4A75-BDCA-5114773B7690}" type="pres">
      <dgm:prSet presAssocID="{69ECD668-E7D5-4D35-8CCD-FB7819B0D98A}" presName="composite" presStyleCnt="0"/>
      <dgm:spPr/>
    </dgm:pt>
    <dgm:pt modelId="{10BB225B-53D0-4CFE-92F4-9D533AA799C7}" type="pres">
      <dgm:prSet presAssocID="{69ECD668-E7D5-4D35-8CCD-FB7819B0D98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9838D-41C9-4F62-B5EF-7125B0B9C6A0}" type="pres">
      <dgm:prSet presAssocID="{69ECD668-E7D5-4D35-8CCD-FB7819B0D98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EEE32-DE60-4C43-9F30-D068CB7E43D7}" type="presOf" srcId="{1AB096AC-2EC9-4685-AF55-F4082315DAB5}" destId="{B11C5230-CA1F-4E17-8BB4-9C13A21FD277}" srcOrd="0" destOrd="0" presId="urn:microsoft.com/office/officeart/2005/8/layout/hList1"/>
    <dgm:cxn modelId="{BCFDEDE3-6372-484A-BCBB-4A890D42661A}" srcId="{EC946AB3-62ED-4271-AD29-37101A582713}" destId="{495FFD5A-E0C1-4258-8688-FE9B7A0E6364}" srcOrd="5" destOrd="0" parTransId="{C2A4D881-67B1-4E57-AE96-CBA5BC248B27}" sibTransId="{D3F3839C-0EC5-467A-AAF4-BD81A87986FC}"/>
    <dgm:cxn modelId="{806EA659-52C1-4530-A131-98251F76092F}" srcId="{1AB096AC-2EC9-4685-AF55-F4082315DAB5}" destId="{2DD6F773-8151-4DC4-9140-21B79D9DD033}" srcOrd="1" destOrd="0" parTransId="{196A934E-DC70-4C86-82AB-DB6862231957}" sibTransId="{8D9A1577-0B09-4F71-A4B1-E9347AF9F036}"/>
    <dgm:cxn modelId="{B9D9E739-7BFB-423D-965F-DA6BF3AA5C67}" type="presOf" srcId="{252BAAB9-45C6-43F5-8AAB-059BF6BD556D}" destId="{F93EB21D-4414-4301-A551-011155C9E573}" srcOrd="0" destOrd="4" presId="urn:microsoft.com/office/officeart/2005/8/layout/hList1"/>
    <dgm:cxn modelId="{47067924-0324-4392-B8B1-611D92E784A5}" srcId="{EC946AB3-62ED-4271-AD29-37101A582713}" destId="{5C743186-578B-4930-8C49-710479A5956D}" srcOrd="2" destOrd="0" parTransId="{5207E4A9-CD5E-42F7-8960-B88B5F3472ED}" sibTransId="{30ECAD93-1AB1-421F-A05D-874F5C6A34F2}"/>
    <dgm:cxn modelId="{C7D32249-4509-40AC-BD34-524B82DF674D}" type="presOf" srcId="{C354AFAE-0DEF-4303-AD50-959BF42B027A}" destId="{66BAB40C-D126-4242-B7A2-8C23B2B69168}" srcOrd="0" destOrd="0" presId="urn:microsoft.com/office/officeart/2005/8/layout/hList1"/>
    <dgm:cxn modelId="{748F782D-3C2F-4A05-A400-5F084A77A80A}" type="presOf" srcId="{E1FB8592-50CD-4D6D-9729-05D6D808D834}" destId="{21C9838D-41C9-4F62-B5EF-7125B0B9C6A0}" srcOrd="0" destOrd="6" presId="urn:microsoft.com/office/officeart/2005/8/layout/hList1"/>
    <dgm:cxn modelId="{7984FF13-6A31-445B-8E01-E82DC4A5A40E}" srcId="{C354AFAE-0DEF-4303-AD50-959BF42B027A}" destId="{69ECD668-E7D5-4D35-8CCD-FB7819B0D98A}" srcOrd="2" destOrd="0" parTransId="{D228A4F1-3606-43CF-AA41-DDA9950CE312}" sibTransId="{400C2610-5E19-4B5A-9588-EDD46CB6F9A6}"/>
    <dgm:cxn modelId="{94A02B66-9BE9-4C1D-B9C3-73BBAA00EF8C}" type="presOf" srcId="{BEED8605-A8F4-4070-A5E2-4B2C6AB0CC32}" destId="{21C9838D-41C9-4F62-B5EF-7125B0B9C6A0}" srcOrd="0" destOrd="1" presId="urn:microsoft.com/office/officeart/2005/8/layout/hList1"/>
    <dgm:cxn modelId="{EC71CF57-AD85-40A3-837D-15028EB0C10B}" type="presOf" srcId="{6BBD7A17-66D2-4CF6-99FA-911A32DE82B9}" destId="{21C9838D-41C9-4F62-B5EF-7125B0B9C6A0}" srcOrd="0" destOrd="0" presId="urn:microsoft.com/office/officeart/2005/8/layout/hList1"/>
    <dgm:cxn modelId="{3D8A0AF5-5573-4B77-9F61-CC02F7883A41}" srcId="{1AB096AC-2EC9-4685-AF55-F4082315DAB5}" destId="{252BAAB9-45C6-43F5-8AAB-059BF6BD556D}" srcOrd="4" destOrd="0" parTransId="{1341C7C1-2ECF-49F0-B7FD-5C1E9D1FE07D}" sibTransId="{2AEF3FA1-8186-4D3E-B10A-4399F4CAFF58}"/>
    <dgm:cxn modelId="{0F7ED3C9-08A2-4DC8-A11A-DA67236BEA72}" type="presOf" srcId="{1AD345FA-CDE3-4BD4-9F9D-C0ED386A1C4C}" destId="{F93EB21D-4414-4301-A551-011155C9E573}" srcOrd="0" destOrd="2" presId="urn:microsoft.com/office/officeart/2005/8/layout/hList1"/>
    <dgm:cxn modelId="{7E5F3A09-5E50-46B7-A1DB-0E37969EE45C}" type="presOf" srcId="{BF677DB9-E650-4B1B-9B21-7C17EC0C82F2}" destId="{21C9838D-41C9-4F62-B5EF-7125B0B9C6A0}" srcOrd="0" destOrd="3" presId="urn:microsoft.com/office/officeart/2005/8/layout/hList1"/>
    <dgm:cxn modelId="{E0DA5261-2F96-4270-9C31-D824DEA1869A}" type="presOf" srcId="{B93F2A1C-D930-4129-8940-53099F46CAE0}" destId="{21C9838D-41C9-4F62-B5EF-7125B0B9C6A0}" srcOrd="0" destOrd="2" presId="urn:microsoft.com/office/officeart/2005/8/layout/hList1"/>
    <dgm:cxn modelId="{7593D5F9-F237-49C6-BAE0-6207B4221847}" srcId="{EC946AB3-62ED-4271-AD29-37101A582713}" destId="{4B4CB96C-1EDB-4A98-9A96-5DC3A3D0470F}" srcOrd="4" destOrd="0" parTransId="{053B8C94-5A3F-4A30-962C-7D68D06AEE22}" sibTransId="{F3C21089-6501-4AD8-BCEB-2044C2A7F74F}"/>
    <dgm:cxn modelId="{45BC5907-E65A-4D1C-BF10-BAD392137FDE}" srcId="{EC946AB3-62ED-4271-AD29-37101A582713}" destId="{EAE887C7-F39A-418E-B88E-24C6FD83AED2}" srcOrd="0" destOrd="0" parTransId="{BD6BFECD-1D35-4BDE-A512-DDD596EFAE26}" sibTransId="{A460AE7C-CD09-4A2F-B918-D3E2DF791A3F}"/>
    <dgm:cxn modelId="{76A7E31D-26A9-4C43-9209-895B967E082E}" type="presOf" srcId="{5C743186-578B-4930-8C49-710479A5956D}" destId="{67211170-9FCE-4082-84A9-5BAA96E72997}" srcOrd="0" destOrd="2" presId="urn:microsoft.com/office/officeart/2005/8/layout/hList1"/>
    <dgm:cxn modelId="{2BE0F637-4112-4AEE-9FC3-57BA29A23D49}" srcId="{69ECD668-E7D5-4D35-8CCD-FB7819B0D98A}" destId="{B3D57225-DA2B-4ED4-ABDB-C15CF42A2FDA}" srcOrd="5" destOrd="0" parTransId="{01003DF6-8E3A-47C0-A1D4-AB81F82EE6D2}" sibTransId="{E9BD71D6-CEC9-4877-BDDC-9A4D2792DE30}"/>
    <dgm:cxn modelId="{BA15BA85-6FB5-4C53-BB90-0F1F1E42FDD3}" srcId="{1AB096AC-2EC9-4685-AF55-F4082315DAB5}" destId="{2A7E9F0B-2511-4872-BEB8-45743460DAB6}" srcOrd="5" destOrd="0" parTransId="{0AEB7BAA-6FCE-406C-BE9B-949181139B51}" sibTransId="{771ABB0B-516D-42A5-AEDE-4DBEF302DD20}"/>
    <dgm:cxn modelId="{6C6B9AAA-BD78-4C42-9C89-5F2ED0C2DAEF}" type="presOf" srcId="{4B4CB96C-1EDB-4A98-9A96-5DC3A3D0470F}" destId="{67211170-9FCE-4082-84A9-5BAA96E72997}" srcOrd="0" destOrd="4" presId="urn:microsoft.com/office/officeart/2005/8/layout/hList1"/>
    <dgm:cxn modelId="{ABBAF523-CC63-4D04-BD5D-F863AC4B5FE2}" type="presOf" srcId="{2A7E9F0B-2511-4872-BEB8-45743460DAB6}" destId="{F93EB21D-4414-4301-A551-011155C9E573}" srcOrd="0" destOrd="5" presId="urn:microsoft.com/office/officeart/2005/8/layout/hList1"/>
    <dgm:cxn modelId="{FE82A688-0E59-4A09-A186-6CA542A68E6E}" type="presOf" srcId="{495FFD5A-E0C1-4258-8688-FE9B7A0E6364}" destId="{67211170-9FCE-4082-84A9-5BAA96E72997}" srcOrd="0" destOrd="5" presId="urn:microsoft.com/office/officeart/2005/8/layout/hList1"/>
    <dgm:cxn modelId="{8A4253C3-57D2-4F10-BACD-61B43FA10E3A}" srcId="{69ECD668-E7D5-4D35-8CCD-FB7819B0D98A}" destId="{7EFE8474-FBFD-4DC1-B2C4-70130A07FE3E}" srcOrd="7" destOrd="0" parTransId="{FD7D7355-0593-4287-BD08-0C0C02A06B98}" sibTransId="{1AB02EEF-6CE2-48F6-BE8E-1D9B73667D61}"/>
    <dgm:cxn modelId="{2D25FC71-5EC1-429F-90C3-7FC7B42CA02F}" srcId="{1AB096AC-2EC9-4685-AF55-F4082315DAB5}" destId="{119C40C0-BB1D-4601-BF89-347060A88E65}" srcOrd="3" destOrd="0" parTransId="{4AA6C35E-2D30-474B-AE3F-268E4848B053}" sibTransId="{F7677429-BF96-4535-883A-FD8573DA5CBE}"/>
    <dgm:cxn modelId="{14E1F48A-452A-47AC-9D21-150975546D14}" type="presOf" srcId="{EC946AB3-62ED-4271-AD29-37101A582713}" destId="{6E08250C-7D22-47A8-A73C-FB769AEBCBED}" srcOrd="0" destOrd="0" presId="urn:microsoft.com/office/officeart/2005/8/layout/hList1"/>
    <dgm:cxn modelId="{ECDA325B-F02E-4101-A5C9-612011416AAB}" srcId="{C354AFAE-0DEF-4303-AD50-959BF42B027A}" destId="{1AB096AC-2EC9-4685-AF55-F4082315DAB5}" srcOrd="0" destOrd="0" parTransId="{E0A816DA-DEAB-4729-BECE-65ECF501E72A}" sibTransId="{4DD76F6A-3630-47F9-8DF2-9A5D7C73C673}"/>
    <dgm:cxn modelId="{5657DD39-152D-496E-8215-01853D1C718B}" srcId="{1AB096AC-2EC9-4685-AF55-F4082315DAB5}" destId="{0A1DE2BC-066E-4053-A6F9-C2BC76BA4117}" srcOrd="0" destOrd="0" parTransId="{87BCD6EB-4CFE-4C3E-A8AE-1BFD168E6732}" sibTransId="{910E502D-F78E-42FD-8EE9-DDF0C8C198A9}"/>
    <dgm:cxn modelId="{26A41279-BA25-4E5B-A251-5AAF96D354BB}" type="presOf" srcId="{49141859-18A8-4CBA-8E36-85FF37041924}" destId="{21C9838D-41C9-4F62-B5EF-7125B0B9C6A0}" srcOrd="0" destOrd="4" presId="urn:microsoft.com/office/officeart/2005/8/layout/hList1"/>
    <dgm:cxn modelId="{E69ADE35-5070-4308-84CB-0BBF4559AB3F}" srcId="{69ECD668-E7D5-4D35-8CCD-FB7819B0D98A}" destId="{BF677DB9-E650-4B1B-9B21-7C17EC0C82F2}" srcOrd="3" destOrd="0" parTransId="{36B08BC0-85CA-4FFA-A02C-74A19134C7CE}" sibTransId="{7D100EA7-E2BE-45CF-955E-0389ABFDF2C6}"/>
    <dgm:cxn modelId="{9A71F5BB-9420-4B41-AF4A-27C4070CC2D3}" type="presOf" srcId="{A575A692-7194-4277-AEBC-D3498D3BF9C8}" destId="{67211170-9FCE-4082-84A9-5BAA96E72997}" srcOrd="0" destOrd="1" presId="urn:microsoft.com/office/officeart/2005/8/layout/hList1"/>
    <dgm:cxn modelId="{83659FD9-559F-4C91-88DA-A8DB7EE5A1C9}" type="presOf" srcId="{5C6E83C9-5992-485F-B927-82739C3407B9}" destId="{67211170-9FCE-4082-84A9-5BAA96E72997}" srcOrd="0" destOrd="3" presId="urn:microsoft.com/office/officeart/2005/8/layout/hList1"/>
    <dgm:cxn modelId="{7235A637-E993-4C5E-88AB-BDAEA25191B4}" type="presOf" srcId="{2DD6F773-8151-4DC4-9140-21B79D9DD033}" destId="{F93EB21D-4414-4301-A551-011155C9E573}" srcOrd="0" destOrd="1" presId="urn:microsoft.com/office/officeart/2005/8/layout/hList1"/>
    <dgm:cxn modelId="{5B6B9338-0B70-480C-B8BB-B546AB878931}" type="presOf" srcId="{119C40C0-BB1D-4601-BF89-347060A88E65}" destId="{F93EB21D-4414-4301-A551-011155C9E573}" srcOrd="0" destOrd="3" presId="urn:microsoft.com/office/officeart/2005/8/layout/hList1"/>
    <dgm:cxn modelId="{D26239B0-1A0A-4AA0-8C77-FD5A783173DD}" srcId="{69ECD668-E7D5-4D35-8CCD-FB7819B0D98A}" destId="{49141859-18A8-4CBA-8E36-85FF37041924}" srcOrd="4" destOrd="0" parTransId="{0A33AB12-5256-4AB3-8AA5-478AE784909E}" sibTransId="{EFAEDDF5-7115-48D2-93D7-CDE5C8AF0DED}"/>
    <dgm:cxn modelId="{66F78FA9-9EC8-4B79-8D98-A64443505D19}" srcId="{69ECD668-E7D5-4D35-8CCD-FB7819B0D98A}" destId="{E1FB8592-50CD-4D6D-9729-05D6D808D834}" srcOrd="6" destOrd="0" parTransId="{21219D4E-4C08-447A-A31A-F7EA0AC0EF87}" sibTransId="{FB2AB382-11D7-490B-8505-900D5CFC85BA}"/>
    <dgm:cxn modelId="{2B6700A1-D067-4AED-820E-1BF7D8D76A9D}" type="presOf" srcId="{B3D57225-DA2B-4ED4-ABDB-C15CF42A2FDA}" destId="{21C9838D-41C9-4F62-B5EF-7125B0B9C6A0}" srcOrd="0" destOrd="5" presId="urn:microsoft.com/office/officeart/2005/8/layout/hList1"/>
    <dgm:cxn modelId="{BE96DBFF-C60C-410A-803C-CCE18ABF711F}" type="presOf" srcId="{EAE887C7-F39A-418E-B88E-24C6FD83AED2}" destId="{67211170-9FCE-4082-84A9-5BAA96E72997}" srcOrd="0" destOrd="0" presId="urn:microsoft.com/office/officeart/2005/8/layout/hList1"/>
    <dgm:cxn modelId="{2E002EA9-5724-459C-B42E-65552B75DFBF}" srcId="{C354AFAE-0DEF-4303-AD50-959BF42B027A}" destId="{EC946AB3-62ED-4271-AD29-37101A582713}" srcOrd="1" destOrd="0" parTransId="{E1F465FC-D79E-49ED-B08F-2BB7F066C7BD}" sibTransId="{63860839-0F40-440D-9355-35A630E8D073}"/>
    <dgm:cxn modelId="{0182C4C7-1401-4E10-A172-6E6AB1CB6754}" srcId="{EC946AB3-62ED-4271-AD29-37101A582713}" destId="{A575A692-7194-4277-AEBC-D3498D3BF9C8}" srcOrd="1" destOrd="0" parTransId="{DF183354-8B38-4FE7-A4A9-1FE18C6F05D7}" sibTransId="{F4CA4716-7A7A-48B6-8E14-FEA0C3421981}"/>
    <dgm:cxn modelId="{0839A30D-1C65-4F1E-B0EF-9401C05BBEB1}" srcId="{69ECD668-E7D5-4D35-8CCD-FB7819B0D98A}" destId="{6BBD7A17-66D2-4CF6-99FA-911A32DE82B9}" srcOrd="0" destOrd="0" parTransId="{6041E747-4E2D-4A92-9BDC-88CA899FAC5F}" sibTransId="{09CA3E8A-5475-4EDF-9258-FC74A4139EB1}"/>
    <dgm:cxn modelId="{FBADCEC2-D53F-468B-9F59-5F16309F74EA}" type="presOf" srcId="{7EFE8474-FBFD-4DC1-B2C4-70130A07FE3E}" destId="{21C9838D-41C9-4F62-B5EF-7125B0B9C6A0}" srcOrd="0" destOrd="7" presId="urn:microsoft.com/office/officeart/2005/8/layout/hList1"/>
    <dgm:cxn modelId="{E8A15F48-9579-44EB-A187-AAF2123BC3E0}" srcId="{69ECD668-E7D5-4D35-8CCD-FB7819B0D98A}" destId="{B93F2A1C-D930-4129-8940-53099F46CAE0}" srcOrd="2" destOrd="0" parTransId="{422B411E-DA97-43B0-B8D9-70B13470A59B}" sibTransId="{FAA799B5-D7B7-4562-8EE3-58E0D907E631}"/>
    <dgm:cxn modelId="{FCFEDE83-55AB-440D-802B-0FF0A2AF3E47}" srcId="{69ECD668-E7D5-4D35-8CCD-FB7819B0D98A}" destId="{BEED8605-A8F4-4070-A5E2-4B2C6AB0CC32}" srcOrd="1" destOrd="0" parTransId="{270D85FB-2FA9-4A91-9B72-21709301763D}" sibTransId="{CCE9D339-E951-42A4-804E-AA9BBF76EDFF}"/>
    <dgm:cxn modelId="{09D52BB2-9F3C-487D-95BF-43D4015EB9A7}" type="presOf" srcId="{0A1DE2BC-066E-4053-A6F9-C2BC76BA4117}" destId="{F93EB21D-4414-4301-A551-011155C9E573}" srcOrd="0" destOrd="0" presId="urn:microsoft.com/office/officeart/2005/8/layout/hList1"/>
    <dgm:cxn modelId="{AC70DCF4-E525-4542-B47B-D70C88251369}" srcId="{1AB096AC-2EC9-4685-AF55-F4082315DAB5}" destId="{1AD345FA-CDE3-4BD4-9F9D-C0ED386A1C4C}" srcOrd="2" destOrd="0" parTransId="{F9D52109-17B8-4127-90CC-75537A853ED0}" sibTransId="{02B332DE-A4E3-4CA4-9656-E3C52970E9DD}"/>
    <dgm:cxn modelId="{B7883956-8B92-4647-B83E-05CCE4A1D78E}" srcId="{EC946AB3-62ED-4271-AD29-37101A582713}" destId="{5C6E83C9-5992-485F-B927-82739C3407B9}" srcOrd="3" destOrd="0" parTransId="{77480537-9D8C-4B96-AE44-2CC58379D62C}" sibTransId="{B74032E7-DDCE-4553-B3E2-CC0449BC9165}"/>
    <dgm:cxn modelId="{1961D2A2-060B-4A5A-8121-E08370E8379E}" type="presOf" srcId="{69ECD668-E7D5-4D35-8CCD-FB7819B0D98A}" destId="{10BB225B-53D0-4CFE-92F4-9D533AA799C7}" srcOrd="0" destOrd="0" presId="urn:microsoft.com/office/officeart/2005/8/layout/hList1"/>
    <dgm:cxn modelId="{8B428A28-CB67-46D4-AD9D-1F87557428D2}" type="presParOf" srcId="{66BAB40C-D126-4242-B7A2-8C23B2B69168}" destId="{741F5979-B710-4B13-8BC4-401E3475E7C7}" srcOrd="0" destOrd="0" presId="urn:microsoft.com/office/officeart/2005/8/layout/hList1"/>
    <dgm:cxn modelId="{89781B91-D06B-473C-BF92-AC90F5C11567}" type="presParOf" srcId="{741F5979-B710-4B13-8BC4-401E3475E7C7}" destId="{B11C5230-CA1F-4E17-8BB4-9C13A21FD277}" srcOrd="0" destOrd="0" presId="urn:microsoft.com/office/officeart/2005/8/layout/hList1"/>
    <dgm:cxn modelId="{FE931041-FCDE-42E0-8660-9597D9985E19}" type="presParOf" srcId="{741F5979-B710-4B13-8BC4-401E3475E7C7}" destId="{F93EB21D-4414-4301-A551-011155C9E573}" srcOrd="1" destOrd="0" presId="urn:microsoft.com/office/officeart/2005/8/layout/hList1"/>
    <dgm:cxn modelId="{2C7DDBA0-42A1-4952-8C77-CD71EA52E527}" type="presParOf" srcId="{66BAB40C-D126-4242-B7A2-8C23B2B69168}" destId="{986CC6D7-D525-4CA3-B61B-C9B58218048E}" srcOrd="1" destOrd="0" presId="urn:microsoft.com/office/officeart/2005/8/layout/hList1"/>
    <dgm:cxn modelId="{DDDEB13B-B46D-4A02-A66A-2049A1600CE6}" type="presParOf" srcId="{66BAB40C-D126-4242-B7A2-8C23B2B69168}" destId="{05A2C01C-49C6-4233-8094-2563F8EF3EC5}" srcOrd="2" destOrd="0" presId="urn:microsoft.com/office/officeart/2005/8/layout/hList1"/>
    <dgm:cxn modelId="{FF7F506F-6B8A-4B21-AA6C-C0253C2803F0}" type="presParOf" srcId="{05A2C01C-49C6-4233-8094-2563F8EF3EC5}" destId="{6E08250C-7D22-47A8-A73C-FB769AEBCBED}" srcOrd="0" destOrd="0" presId="urn:microsoft.com/office/officeart/2005/8/layout/hList1"/>
    <dgm:cxn modelId="{8A9403B9-89F6-4A41-B1BB-11C04C71FC3A}" type="presParOf" srcId="{05A2C01C-49C6-4233-8094-2563F8EF3EC5}" destId="{67211170-9FCE-4082-84A9-5BAA96E72997}" srcOrd="1" destOrd="0" presId="urn:microsoft.com/office/officeart/2005/8/layout/hList1"/>
    <dgm:cxn modelId="{8D1B4BAF-927A-444D-B0C7-03299DF1CAFB}" type="presParOf" srcId="{66BAB40C-D126-4242-B7A2-8C23B2B69168}" destId="{A1D48C32-0F0B-4754-A403-57A304957B98}" srcOrd="3" destOrd="0" presId="urn:microsoft.com/office/officeart/2005/8/layout/hList1"/>
    <dgm:cxn modelId="{D2E06B97-4CFE-4EE9-B265-EF84E41A5F72}" type="presParOf" srcId="{66BAB40C-D126-4242-B7A2-8C23B2B69168}" destId="{334A611C-E9F1-4A75-BDCA-5114773B7690}" srcOrd="4" destOrd="0" presId="urn:microsoft.com/office/officeart/2005/8/layout/hList1"/>
    <dgm:cxn modelId="{B9F003D4-0ACC-410F-B707-82278E7B1901}" type="presParOf" srcId="{334A611C-E9F1-4A75-BDCA-5114773B7690}" destId="{10BB225B-53D0-4CFE-92F4-9D533AA799C7}" srcOrd="0" destOrd="0" presId="urn:microsoft.com/office/officeart/2005/8/layout/hList1"/>
    <dgm:cxn modelId="{46C6D354-F75A-4993-824A-B7A3A509BCEB}" type="presParOf" srcId="{334A611C-E9F1-4A75-BDCA-5114773B7690}" destId="{21C9838D-41C9-4F62-B5EF-7125B0B9C6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FA55-D46A-4915-9E80-C01F33D31CA9}">
      <dsp:nvSpPr>
        <dsp:cNvPr id="0" name=""/>
        <dsp:cNvSpPr/>
      </dsp:nvSpPr>
      <dsp:spPr>
        <a:xfrm>
          <a:off x="2095227" y="339711"/>
          <a:ext cx="2656859" cy="78629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Общее собрание учредителей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2118257" y="362741"/>
        <a:ext cx="2610799" cy="740237"/>
      </dsp:txXfrm>
    </dsp:sp>
    <dsp:sp modelId="{D2838A98-8C2C-48AA-AE13-E1BD2F684A27}">
      <dsp:nvSpPr>
        <dsp:cNvPr id="0" name=""/>
        <dsp:cNvSpPr/>
      </dsp:nvSpPr>
      <dsp:spPr>
        <a:xfrm>
          <a:off x="2345634" y="1126008"/>
          <a:ext cx="1078022" cy="233631"/>
        </a:xfrm>
        <a:custGeom>
          <a:avLst/>
          <a:gdLst/>
          <a:ahLst/>
          <a:cxnLst/>
          <a:rect l="0" t="0" r="0" b="0"/>
          <a:pathLst>
            <a:path>
              <a:moveTo>
                <a:pt x="1230312" y="0"/>
              </a:moveTo>
              <a:lnTo>
                <a:pt x="1230312" y="133317"/>
              </a:lnTo>
              <a:lnTo>
                <a:pt x="0" y="133317"/>
              </a:lnTo>
              <a:lnTo>
                <a:pt x="0" y="266635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BB2F7-1F52-4DC7-ABE1-39114F0CCFCD}">
      <dsp:nvSpPr>
        <dsp:cNvPr id="0" name=""/>
        <dsp:cNvSpPr/>
      </dsp:nvSpPr>
      <dsp:spPr>
        <a:xfrm>
          <a:off x="1484981" y="1359639"/>
          <a:ext cx="1721306" cy="67251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Наблюдательный совет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504678" y="1379336"/>
        <a:ext cx="1681912" cy="633119"/>
      </dsp:txXfrm>
    </dsp:sp>
    <dsp:sp modelId="{7AEE9301-A678-4BFB-82E0-BBC640BE538B}">
      <dsp:nvSpPr>
        <dsp:cNvPr id="0" name=""/>
        <dsp:cNvSpPr/>
      </dsp:nvSpPr>
      <dsp:spPr>
        <a:xfrm>
          <a:off x="2299914" y="2032152"/>
          <a:ext cx="91440" cy="233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CAD62-6537-42C9-969F-D1BC2F160EFD}">
      <dsp:nvSpPr>
        <dsp:cNvPr id="0" name=""/>
        <dsp:cNvSpPr/>
      </dsp:nvSpPr>
      <dsp:spPr>
        <a:xfrm>
          <a:off x="1089729" y="2265784"/>
          <a:ext cx="2511809" cy="65260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Директор АНО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108843" y="2284898"/>
        <a:ext cx="2473581" cy="614379"/>
      </dsp:txXfrm>
    </dsp:sp>
    <dsp:sp modelId="{E2463BDB-812A-4E9C-89A8-1F82CF68912E}">
      <dsp:nvSpPr>
        <dsp:cNvPr id="0" name=""/>
        <dsp:cNvSpPr/>
      </dsp:nvSpPr>
      <dsp:spPr>
        <a:xfrm>
          <a:off x="2299914" y="2918391"/>
          <a:ext cx="91440" cy="233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6A96E-FF59-4CAE-9624-6915BB230A74}">
      <dsp:nvSpPr>
        <dsp:cNvPr id="0" name=""/>
        <dsp:cNvSpPr/>
      </dsp:nvSpPr>
      <dsp:spPr>
        <a:xfrm>
          <a:off x="1522917" y="3152023"/>
          <a:ext cx="1645435" cy="58762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Заведующий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540128" y="3169234"/>
        <a:ext cx="1611013" cy="553201"/>
      </dsp:txXfrm>
    </dsp:sp>
    <dsp:sp modelId="{96C952DC-C53E-45CA-BF12-D35DA4784150}">
      <dsp:nvSpPr>
        <dsp:cNvPr id="0" name=""/>
        <dsp:cNvSpPr/>
      </dsp:nvSpPr>
      <dsp:spPr>
        <a:xfrm>
          <a:off x="1498640" y="3739646"/>
          <a:ext cx="846994" cy="263699"/>
        </a:xfrm>
        <a:custGeom>
          <a:avLst/>
          <a:gdLst/>
          <a:ahLst/>
          <a:cxnLst/>
          <a:rect l="0" t="0" r="0" b="0"/>
          <a:pathLst>
            <a:path>
              <a:moveTo>
                <a:pt x="966648" y="0"/>
              </a:moveTo>
              <a:lnTo>
                <a:pt x="966648" y="133691"/>
              </a:lnTo>
              <a:lnTo>
                <a:pt x="0" y="133691"/>
              </a:lnTo>
              <a:lnTo>
                <a:pt x="0" y="267383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CAC4-B6CE-4E52-BECC-B760239EEA52}">
      <dsp:nvSpPr>
        <dsp:cNvPr id="0" name=""/>
        <dsp:cNvSpPr/>
      </dsp:nvSpPr>
      <dsp:spPr>
        <a:xfrm>
          <a:off x="462224" y="4003345"/>
          <a:ext cx="2072831" cy="6555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Социальные работники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481425" y="4022546"/>
        <a:ext cx="2034429" cy="617161"/>
      </dsp:txXfrm>
    </dsp:sp>
    <dsp:sp modelId="{C7FB371B-B91E-4553-B776-80C79CCE1949}">
      <dsp:nvSpPr>
        <dsp:cNvPr id="0" name=""/>
        <dsp:cNvSpPr/>
      </dsp:nvSpPr>
      <dsp:spPr>
        <a:xfrm>
          <a:off x="2345634" y="3739646"/>
          <a:ext cx="1842406" cy="23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11"/>
              </a:lnTo>
              <a:lnTo>
                <a:pt x="2187602" y="134111"/>
              </a:lnTo>
              <a:lnTo>
                <a:pt x="2187602" y="268222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6B8A2-8181-4965-B1A1-7495EF556DA5}">
      <dsp:nvSpPr>
        <dsp:cNvPr id="0" name=""/>
        <dsp:cNvSpPr/>
      </dsp:nvSpPr>
      <dsp:spPr>
        <a:xfrm>
          <a:off x="3011994" y="3974667"/>
          <a:ext cx="2352093" cy="59616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Специалист по социальной работе</a:t>
          </a:r>
          <a:endParaRPr lang="ru-RU" sz="15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029455" y="3992128"/>
        <a:ext cx="2317171" cy="561246"/>
      </dsp:txXfrm>
    </dsp:sp>
    <dsp:sp modelId="{E20584E2-B526-473C-B20E-2E88CD01DE18}">
      <dsp:nvSpPr>
        <dsp:cNvPr id="0" name=""/>
        <dsp:cNvSpPr/>
      </dsp:nvSpPr>
      <dsp:spPr>
        <a:xfrm>
          <a:off x="3423657" y="1126008"/>
          <a:ext cx="992070" cy="23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7"/>
              </a:lnTo>
              <a:lnTo>
                <a:pt x="1132219" y="133317"/>
              </a:lnTo>
              <a:lnTo>
                <a:pt x="1132219" y="266635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C337A-BD28-4087-BAB9-7657DDD344CC}">
      <dsp:nvSpPr>
        <dsp:cNvPr id="0" name=""/>
        <dsp:cNvSpPr/>
      </dsp:nvSpPr>
      <dsp:spPr>
        <a:xfrm>
          <a:off x="3469123" y="1359639"/>
          <a:ext cx="1893209" cy="58407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Ревизионная комиссия</a:t>
          </a:r>
        </a:p>
      </dsp:txBody>
      <dsp:txXfrm>
        <a:off x="3486230" y="1376746"/>
        <a:ext cx="1858995" cy="549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FA55-D46A-4915-9E80-C01F33D31CA9}">
      <dsp:nvSpPr>
        <dsp:cNvPr id="0" name=""/>
        <dsp:cNvSpPr/>
      </dsp:nvSpPr>
      <dsp:spPr>
        <a:xfrm>
          <a:off x="2092166" y="1128"/>
          <a:ext cx="5909782" cy="115430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Общее собрание участников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Доля 1 физического лица  26%, Доля 2 физического лица 26%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Доля НКО – 48 %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Статус – субъект малого предпринимательства.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2125974" y="34936"/>
        <a:ext cx="5842166" cy="1086685"/>
      </dsp:txXfrm>
    </dsp:sp>
    <dsp:sp modelId="{7AEE9301-A678-4BFB-82E0-BBC640BE538B}">
      <dsp:nvSpPr>
        <dsp:cNvPr id="0" name=""/>
        <dsp:cNvSpPr/>
      </dsp:nvSpPr>
      <dsp:spPr>
        <a:xfrm>
          <a:off x="3464497" y="1155429"/>
          <a:ext cx="1582560" cy="342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CAD62-6537-42C9-969F-D1BC2F160EFD}">
      <dsp:nvSpPr>
        <dsp:cNvPr id="0" name=""/>
        <dsp:cNvSpPr/>
      </dsp:nvSpPr>
      <dsp:spPr>
        <a:xfrm>
          <a:off x="1620801" y="1498405"/>
          <a:ext cx="3687390" cy="95804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Директор ООО</a:t>
          </a:r>
          <a:endParaRPr lang="ru-RU" sz="2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648861" y="1526465"/>
        <a:ext cx="3631270" cy="901922"/>
      </dsp:txXfrm>
    </dsp:sp>
    <dsp:sp modelId="{E2463BDB-812A-4E9C-89A8-1F82CF68912E}">
      <dsp:nvSpPr>
        <dsp:cNvPr id="0" name=""/>
        <dsp:cNvSpPr/>
      </dsp:nvSpPr>
      <dsp:spPr>
        <a:xfrm>
          <a:off x="3418777" y="2456447"/>
          <a:ext cx="91440" cy="342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635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6A96E-FF59-4CAE-9624-6915BB230A74}">
      <dsp:nvSpPr>
        <dsp:cNvPr id="0" name=""/>
        <dsp:cNvSpPr/>
      </dsp:nvSpPr>
      <dsp:spPr>
        <a:xfrm>
          <a:off x="2256730" y="2799423"/>
          <a:ext cx="2415534" cy="8626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Заведующий</a:t>
          </a:r>
          <a:endParaRPr lang="ru-RU" sz="2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2281996" y="2824689"/>
        <a:ext cx="2365002" cy="812111"/>
      </dsp:txXfrm>
    </dsp:sp>
    <dsp:sp modelId="{96C952DC-C53E-45CA-BF12-D35DA4784150}">
      <dsp:nvSpPr>
        <dsp:cNvPr id="0" name=""/>
        <dsp:cNvSpPr/>
      </dsp:nvSpPr>
      <dsp:spPr>
        <a:xfrm>
          <a:off x="2221090" y="3662067"/>
          <a:ext cx="1243406" cy="344103"/>
        </a:xfrm>
        <a:custGeom>
          <a:avLst/>
          <a:gdLst/>
          <a:ahLst/>
          <a:cxnLst/>
          <a:rect l="0" t="0" r="0" b="0"/>
          <a:pathLst>
            <a:path>
              <a:moveTo>
                <a:pt x="966648" y="0"/>
              </a:moveTo>
              <a:lnTo>
                <a:pt x="966648" y="133691"/>
              </a:lnTo>
              <a:lnTo>
                <a:pt x="0" y="133691"/>
              </a:lnTo>
              <a:lnTo>
                <a:pt x="0" y="267383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CAC4-B6CE-4E52-BECC-B760239EEA52}">
      <dsp:nvSpPr>
        <dsp:cNvPr id="0" name=""/>
        <dsp:cNvSpPr/>
      </dsp:nvSpPr>
      <dsp:spPr>
        <a:xfrm>
          <a:off x="699610" y="4006171"/>
          <a:ext cx="3042961" cy="96238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Социальные работники</a:t>
          </a:r>
          <a:endParaRPr lang="ru-RU" sz="2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727797" y="4034358"/>
        <a:ext cx="2986587" cy="906006"/>
      </dsp:txXfrm>
    </dsp:sp>
    <dsp:sp modelId="{C7FB371B-B91E-4553-B776-80C79CCE1949}">
      <dsp:nvSpPr>
        <dsp:cNvPr id="0" name=""/>
        <dsp:cNvSpPr/>
      </dsp:nvSpPr>
      <dsp:spPr>
        <a:xfrm>
          <a:off x="3464497" y="3662067"/>
          <a:ext cx="2813928" cy="34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11"/>
              </a:lnTo>
              <a:lnTo>
                <a:pt x="2187602" y="134111"/>
              </a:lnTo>
              <a:lnTo>
                <a:pt x="2187602" y="268222"/>
              </a:lnTo>
            </a:path>
          </a:pathLst>
        </a:custGeom>
        <a:noFill/>
        <a:ln w="25400" cap="flat" cmpd="sng" algn="ctr">
          <a:solidFill>
            <a:srgbClr val="797B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6B8A2-8181-4965-B1A1-7495EF556DA5}">
      <dsp:nvSpPr>
        <dsp:cNvPr id="0" name=""/>
        <dsp:cNvSpPr/>
      </dsp:nvSpPr>
      <dsp:spPr>
        <a:xfrm>
          <a:off x="4551963" y="4007083"/>
          <a:ext cx="3452924" cy="87518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Специалист по социальной работе</a:t>
          </a:r>
          <a:endParaRPr lang="ru-RU" sz="2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4577596" y="4032716"/>
        <a:ext cx="3401658" cy="823921"/>
      </dsp:txXfrm>
    </dsp:sp>
    <dsp:sp modelId="{E20584E2-B526-473C-B20E-2E88CD01DE18}">
      <dsp:nvSpPr>
        <dsp:cNvPr id="0" name=""/>
        <dsp:cNvSpPr/>
      </dsp:nvSpPr>
      <dsp:spPr>
        <a:xfrm>
          <a:off x="5047057" y="1155429"/>
          <a:ext cx="2036619" cy="342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7"/>
              </a:lnTo>
              <a:lnTo>
                <a:pt x="1132219" y="133317"/>
              </a:lnTo>
              <a:lnTo>
                <a:pt x="1132219" y="266635"/>
              </a:lnTo>
            </a:path>
          </a:pathLst>
        </a:custGeom>
        <a:noFill/>
        <a:ln w="25400" cap="flat" cmpd="sng" algn="ctr">
          <a:solidFill>
            <a:srgbClr val="797B7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C337A-BD28-4087-BAB9-7657DDD344CC}">
      <dsp:nvSpPr>
        <dsp:cNvPr id="0" name=""/>
        <dsp:cNvSpPr/>
      </dsp:nvSpPr>
      <dsp:spPr>
        <a:xfrm>
          <a:off x="5694040" y="1498405"/>
          <a:ext cx="2779272" cy="85743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Ревизор</a:t>
          </a:r>
        </a:p>
      </dsp:txBody>
      <dsp:txXfrm>
        <a:off x="5719154" y="1523519"/>
        <a:ext cx="2729044" cy="807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29160-8BD0-4110-9830-F68F82C13A0B}">
      <dsp:nvSpPr>
        <dsp:cNvPr id="0" name=""/>
        <dsp:cNvSpPr/>
      </dsp:nvSpPr>
      <dsp:spPr>
        <a:xfrm>
          <a:off x="4" y="72006"/>
          <a:ext cx="9143995" cy="1576020"/>
        </a:xfrm>
        <a:prstGeom prst="rightArrow">
          <a:avLst/>
        </a:prstGeom>
        <a:solidFill>
          <a:srgbClr val="0070C0"/>
        </a:solidFill>
        <a:ln w="25400" cap="flat" cmpd="sng" algn="ctr">
          <a:solidFill>
            <a:srgbClr val="F96A1B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4ECD44EB-2DEC-48EA-B6A7-0FB5DFD0ACF8}">
      <dsp:nvSpPr>
        <dsp:cNvPr id="0" name=""/>
        <dsp:cNvSpPr/>
      </dsp:nvSpPr>
      <dsp:spPr>
        <a:xfrm>
          <a:off x="0" y="341086"/>
          <a:ext cx="1672380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Обращение гражданина в ГБУ РБ Межрайонный Центр социальной помощи семье и детям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50137" y="391223"/>
        <a:ext cx="1572106" cy="926793"/>
      </dsp:txXfrm>
    </dsp:sp>
    <dsp:sp modelId="{6CA3729B-EB7B-4E9A-81BF-7F66D86DAC64}">
      <dsp:nvSpPr>
        <dsp:cNvPr id="0" name=""/>
        <dsp:cNvSpPr/>
      </dsp:nvSpPr>
      <dsp:spPr>
        <a:xfrm>
          <a:off x="1679125" y="360042"/>
          <a:ext cx="1664393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Индивидуальная программа предоставления социальных услуг (ИППСУ)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729262" y="410179"/>
        <a:ext cx="1564119" cy="926793"/>
      </dsp:txXfrm>
    </dsp:sp>
    <dsp:sp modelId="{D6E98935-B834-492B-A44B-BD737FEB022C}">
      <dsp:nvSpPr>
        <dsp:cNvPr id="0" name=""/>
        <dsp:cNvSpPr/>
      </dsp:nvSpPr>
      <dsp:spPr>
        <a:xfrm>
          <a:off x="3347860" y="360042"/>
          <a:ext cx="1188227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Обращение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в АНО ЦСОН с ИППСУ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397997" y="410179"/>
        <a:ext cx="1087953" cy="926793"/>
      </dsp:txXfrm>
    </dsp:sp>
    <dsp:sp modelId="{30D398DC-F098-4482-A151-2ACF6A936428}">
      <dsp:nvSpPr>
        <dsp:cNvPr id="0" name=""/>
        <dsp:cNvSpPr/>
      </dsp:nvSpPr>
      <dsp:spPr>
        <a:xfrm>
          <a:off x="4499991" y="360042"/>
          <a:ext cx="1456952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Заявление на предоставление услуг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4550128" y="410179"/>
        <a:ext cx="1356678" cy="926793"/>
      </dsp:txXfrm>
    </dsp:sp>
    <dsp:sp modelId="{02C18BD5-C72A-4594-94E0-6EB3FACB716F}">
      <dsp:nvSpPr>
        <dsp:cNvPr id="0" name=""/>
        <dsp:cNvSpPr/>
      </dsp:nvSpPr>
      <dsp:spPr>
        <a:xfrm>
          <a:off x="5940153" y="360042"/>
          <a:ext cx="1059325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Заявление на отказ части услуг из ИППСУ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5990290" y="410179"/>
        <a:ext cx="959051" cy="926793"/>
      </dsp:txXfrm>
    </dsp:sp>
    <dsp:sp modelId="{17E38434-4952-4D83-8C11-597BFDF8BF5C}">
      <dsp:nvSpPr>
        <dsp:cNvPr id="0" name=""/>
        <dsp:cNvSpPr/>
      </dsp:nvSpPr>
      <dsp:spPr>
        <a:xfrm>
          <a:off x="6948263" y="360042"/>
          <a:ext cx="1387104" cy="1027067"/>
        </a:xfrm>
        <a:prstGeom prst="roundRect">
          <a:avLst/>
        </a:prstGeom>
        <a:solidFill>
          <a:srgbClr val="08A1D9"/>
        </a:solidFill>
        <a:ln w="25400" cap="flat" cmpd="sng" algn="ctr">
          <a:solidFill>
            <a:srgbClr val="08A1D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Подписание трёхстороннего договора с согласованным списком услуг</a:t>
          </a:r>
          <a:endParaRPr lang="ru-RU" sz="12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6998400" y="410179"/>
        <a:ext cx="1286830" cy="926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C5230-CA1F-4E17-8BB4-9C13A21FD277}">
      <dsp:nvSpPr>
        <dsp:cNvPr id="0" name=""/>
        <dsp:cNvSpPr/>
      </dsp:nvSpPr>
      <dsp:spPr>
        <a:xfrm>
          <a:off x="2790" y="22367"/>
          <a:ext cx="2720552" cy="17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Полная оплата</a:t>
          </a:r>
          <a:endParaRPr lang="ru-RU" sz="600" kern="1200" dirty="0"/>
        </a:p>
      </dsp:txBody>
      <dsp:txXfrm>
        <a:off x="2790" y="22367"/>
        <a:ext cx="2720552" cy="172800"/>
      </dsp:txXfrm>
    </dsp:sp>
    <dsp:sp modelId="{F93EB21D-4414-4301-A551-011155C9E573}">
      <dsp:nvSpPr>
        <dsp:cNvPr id="0" name=""/>
        <dsp:cNvSpPr/>
      </dsp:nvSpPr>
      <dsp:spPr>
        <a:xfrm>
          <a:off x="2790" y="195167"/>
          <a:ext cx="2720552" cy="3886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Средний душевой доход (СДД) выше предельной величины средне душевого дохода (ПВСДД)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(СДД-10555,50)/50%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Компенсация по уходу за нетрудоспособным гражданином (ПФР – 1380 руб.)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Трёхсторонний  договор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2790" y="195167"/>
        <a:ext cx="2720552" cy="3886920"/>
      </dsp:txXfrm>
    </dsp:sp>
    <dsp:sp modelId="{6E08250C-7D22-47A8-A73C-FB769AEBCBED}">
      <dsp:nvSpPr>
        <dsp:cNvPr id="0" name=""/>
        <dsp:cNvSpPr/>
      </dsp:nvSpPr>
      <dsp:spPr>
        <a:xfrm>
          <a:off x="3104219" y="22367"/>
          <a:ext cx="2720552" cy="17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Частичная оплата</a:t>
          </a:r>
          <a:endParaRPr lang="ru-RU" sz="600" kern="1200" dirty="0"/>
        </a:p>
      </dsp:txBody>
      <dsp:txXfrm>
        <a:off x="3104219" y="22367"/>
        <a:ext cx="2720552" cy="172800"/>
      </dsp:txXfrm>
    </dsp:sp>
    <dsp:sp modelId="{67211170-9FCE-4082-84A9-5BAA96E72997}">
      <dsp:nvSpPr>
        <dsp:cNvPr id="0" name=""/>
        <dsp:cNvSpPr/>
      </dsp:nvSpPr>
      <dsp:spPr>
        <a:xfrm>
          <a:off x="3104219" y="195167"/>
          <a:ext cx="2720552" cy="3886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СДД выше ПВСДД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(СДД-10555,50)/50%.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Заказать может любое количество услуг но заплатит только определенную ПВСДД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b="0" i="0" kern="1200" dirty="0" smtClean="0">
              <a:solidFill>
                <a:schemeClr val="tx1"/>
              </a:solidFill>
            </a:rPr>
            <a:t>(17189.24 - 10555.50) * 50.00% = 3316.87 руб.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Трёхсторонний  договор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3104219" y="195167"/>
        <a:ext cx="2720552" cy="3886920"/>
      </dsp:txXfrm>
    </dsp:sp>
    <dsp:sp modelId="{10BB225B-53D0-4CFE-92F4-9D533AA799C7}">
      <dsp:nvSpPr>
        <dsp:cNvPr id="0" name=""/>
        <dsp:cNvSpPr/>
      </dsp:nvSpPr>
      <dsp:spPr>
        <a:xfrm>
          <a:off x="6205649" y="22367"/>
          <a:ext cx="2720552" cy="17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Бесплатно</a:t>
          </a:r>
          <a:endParaRPr lang="ru-RU" sz="600" kern="1200" dirty="0"/>
        </a:p>
      </dsp:txBody>
      <dsp:txXfrm>
        <a:off x="6205649" y="22367"/>
        <a:ext cx="2720552" cy="172800"/>
      </dsp:txXfrm>
    </dsp:sp>
    <dsp:sp modelId="{21C9838D-41C9-4F62-B5EF-7125B0B9C6A0}">
      <dsp:nvSpPr>
        <dsp:cNvPr id="0" name=""/>
        <dsp:cNvSpPr/>
      </dsp:nvSpPr>
      <dsp:spPr>
        <a:xfrm>
          <a:off x="6205649" y="195167"/>
          <a:ext cx="2720552" cy="3886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СДД  равна или ниже ПВСДД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Инвалиды и участники ВОВ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Дети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 Пострадавшие в чрезвычайных ситуациях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Пострадавшие в межнациональных конфликтах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Объемы услуг определены Индивидуальной программой предоставления социальных услуг (ИППСУ)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Предоставление дополнительных услуг по тарифам хозяйственного общества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chemeClr val="tx1"/>
            </a:solidFill>
          </a:endParaRPr>
        </a:p>
      </dsp:txBody>
      <dsp:txXfrm>
        <a:off x="6205649" y="195167"/>
        <a:ext cx="2720552" cy="3886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0.03098</cdr:x>
      <cdr:y>0.62276</cdr:y>
    </cdr:from>
    <cdr:to>
      <cdr:x>0.49948</cdr:x>
      <cdr:y>0.75749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83281" y="2987474"/>
          <a:ext cx="4283964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Общее количество поставщиков социальных услуг - 92</a:t>
          </a:r>
          <a:endParaRPr lang="ru-RU" b="1" dirty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888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04" y="0"/>
            <a:ext cx="297088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964" y="4725077"/>
            <a:ext cx="5486078" cy="44773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563"/>
            <a:ext cx="2970888" cy="497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04" y="9448563"/>
            <a:ext cx="2970887" cy="497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3F66C5-E7E7-4E86-888B-953CBDD62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F6A0-E816-4E2D-B0D7-5566E1696E6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F6A0-E816-4E2D-B0D7-5566E1696E6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44538"/>
            <a:ext cx="4975225" cy="3732212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579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79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79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79"/>
              </a:spcBef>
            </a:pPr>
            <a:endParaRPr lang="ru-RU" alt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950" indent="-2884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769" indent="-230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277" indent="-230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785" indent="-230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293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9800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308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2816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2AE167-993C-4AED-92C3-AD9CC2F9A260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25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F6A0-E816-4E2D-B0D7-5566E1696E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F6A0-E816-4E2D-B0D7-5566E1696E6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ECCF-F257-44E0-A3EB-4A6F12145FC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7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4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1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4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A61E-4491-4AC5-AC89-F62DF05875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9E4E-9931-44F9-A6CB-8821CD61D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6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2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2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1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2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08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12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72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3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2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3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92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39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1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8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2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5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0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6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9" indent="-3428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4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8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>
                <a:defRPr/>
              </a:pPr>
              <a:t>05.12.2016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0"/>
          <p:cNvSpPr txBox="1">
            <a:spLocks noChangeArrowheads="1"/>
          </p:cNvSpPr>
          <p:nvPr/>
        </p:nvSpPr>
        <p:spPr bwMode="auto">
          <a:xfrm>
            <a:off x="250825" y="1988841"/>
            <a:ext cx="8642350" cy="273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120000"/>
              </a:lnSpc>
            </a:pPr>
            <a:endParaRPr lang="ru-RU" sz="1000" b="1" i="1" dirty="0" smtClean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lvl="0" algn="ctr"/>
            <a:r>
              <a:rPr lang="ru-RU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Опыт </a:t>
            </a:r>
            <a:r>
              <a:rPr lang="ru-RU" sz="4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Республики </a:t>
            </a:r>
            <a:r>
              <a:rPr lang="ru-RU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Башкортостан </a:t>
            </a:r>
          </a:p>
          <a:p>
            <a:pPr lvl="0" algn="ctr"/>
            <a:r>
              <a:rPr lang="ru-RU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по передаче полномочий по оказанию социальных услуг в негосударственный </a:t>
            </a:r>
            <a:r>
              <a:rPr lang="ru-RU" sz="4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сектор</a:t>
            </a:r>
            <a:endParaRPr lang="ru-RU" sz="2400" b="1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1235"/>
            <a:ext cx="9144000" cy="3497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РЕЗУЛЬТАТЫ ДЕЯТЕЛЬНОСТИ АНО ЦСОН, ПРИНЯВШИХ УЧАСТИЕ В ПИЛОТНОМ ПРОЕКТЕ</a:t>
            </a:r>
            <a:endParaRPr lang="ru-RU" sz="1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88295137"/>
              </p:ext>
            </p:extLst>
          </p:nvPr>
        </p:nvGraphicFramePr>
        <p:xfrm>
          <a:off x="251520" y="1700808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58488403"/>
              </p:ext>
            </p:extLst>
          </p:nvPr>
        </p:nvGraphicFramePr>
        <p:xfrm>
          <a:off x="4716016" y="1700808"/>
          <a:ext cx="4248000" cy="381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576" y="5785870"/>
            <a:ext cx="8064896" cy="683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ГБУ КЦСОН </a:t>
            </a:r>
            <a:r>
              <a:rPr lang="ru-RU" sz="1600" b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Благоварского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района, ГБУ КЦСОН </a:t>
            </a:r>
            <a:r>
              <a:rPr lang="ru-RU" sz="1600" b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г.Стерлитамака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 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- АНО ЦСОН «Ветеран», АНО ЦСОН «Твори добро»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872460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9100" y="6223735"/>
            <a:ext cx="158400" cy="158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</a:t>
            </a:r>
            <a:endParaRPr lang="ru-RU" sz="20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дому некоммерческими организациями в Республике Башкортостан </a:t>
            </a:r>
          </a:p>
        </p:txBody>
      </p:sp>
    </p:spTree>
    <p:extLst>
      <p:ext uri="{BB962C8B-B14F-4D97-AF65-F5344CB8AC3E}">
        <p14:creationId xmlns:p14="http://schemas.microsoft.com/office/powerpoint/2010/main" val="15842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24743"/>
            <a:ext cx="44284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>
                <a:solidFill>
                  <a:srgbClr val="0070C0"/>
                </a:solidFill>
              </a:rPr>
              <a:t>Учитывая положительные результаты пилота, одобренные Президиумом Правительства Республики Башкортостан, было принято решение распространить  данный опыт на территории всей </a:t>
            </a:r>
            <a:r>
              <a:rPr lang="ru-RU" dirty="0" smtClean="0">
                <a:solidFill>
                  <a:srgbClr val="0070C0"/>
                </a:solidFill>
              </a:rPr>
              <a:t>республики, путем создания дополнительно 57 автономных некоммерческих организаций (АНО ЦСОН) по аналогии </a:t>
            </a:r>
            <a:r>
              <a:rPr lang="ru-RU" dirty="0">
                <a:solidFill>
                  <a:srgbClr val="0070C0"/>
                </a:solidFill>
              </a:rPr>
              <a:t>с </a:t>
            </a:r>
            <a:r>
              <a:rPr lang="ru-RU" dirty="0" smtClean="0">
                <a:solidFill>
                  <a:srgbClr val="0070C0"/>
                </a:solidFill>
              </a:rPr>
              <a:t>двумя пилотными. </a:t>
            </a:r>
          </a:p>
          <a:p>
            <a:pPr indent="355600" algn="just"/>
            <a:r>
              <a:rPr lang="ru-RU" dirty="0" smtClean="0">
                <a:solidFill>
                  <a:srgbClr val="0070C0"/>
                </a:solidFill>
              </a:rPr>
              <a:t>Поскольку </a:t>
            </a:r>
            <a:r>
              <a:rPr lang="ru-RU" dirty="0">
                <a:solidFill>
                  <a:srgbClr val="0070C0"/>
                </a:solidFill>
              </a:rPr>
              <a:t>в Гражданском Кодексе был введен запрет на осуществление автономными некоммерческими организациями предпринимательской деятельности (оказание платных услуг), при </a:t>
            </a:r>
            <a:r>
              <a:rPr lang="ru-RU" dirty="0" smtClean="0">
                <a:solidFill>
                  <a:srgbClr val="0070C0"/>
                </a:solidFill>
              </a:rPr>
              <a:t>них предстояло создать </a:t>
            </a:r>
            <a:r>
              <a:rPr lang="ru-RU" dirty="0">
                <a:solidFill>
                  <a:srgbClr val="0070C0"/>
                </a:solidFill>
              </a:rPr>
              <a:t>59 хозяйственных </a:t>
            </a:r>
            <a:r>
              <a:rPr lang="ru-RU" dirty="0" smtClean="0">
                <a:solidFill>
                  <a:srgbClr val="0070C0"/>
                </a:solidFill>
              </a:rPr>
              <a:t>обществ (общество с ограниченной ответственностью).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социального обслуживания населения на дому некоммерческими организациями в Республике Башкортостан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1121996"/>
            <a:ext cx="4369307" cy="573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993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  <a:p>
            <a:pPr algn="ctr"/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подготовки и проведения процедуры регистрации уставов автономных некоммерческих организаций и хозяйственных обществ на территории муниципальных районов </a:t>
            </a:r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городских округов Республики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Башкортостан </a:t>
            </a:r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609329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29823"/>
              </p:ext>
            </p:extLst>
          </p:nvPr>
        </p:nvGraphicFramePr>
        <p:xfrm>
          <a:off x="395533" y="1340769"/>
          <a:ext cx="8496947" cy="47525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6316"/>
                <a:gridCol w="4776751"/>
                <a:gridCol w="1850591"/>
                <a:gridCol w="1453289"/>
              </a:tblGrid>
              <a:tr h="43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Сроки проведения мероприятия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89535" indent="457200" algn="ctr"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Представление проектов состава предполагаемых учредителей и состава Наблюдательного Совета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рабочих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дней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руководители подведомственных учреждений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8953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устава  некоммерческой организации в форме автономной некоммерческой организации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рабочих дней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отдел развития негосударственного сектора в социальной сфере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89535" indent="457200" algn="ctr"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Подготовка пакета учредительных документов для регистрации некоммерческой организации в форме  автономной некоммерческой организации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рабочих дней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отдел развития негосударственного сектора в социальной сфере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руководители подведомственных учреждений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89535" indent="457200" algn="ctr"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собрания учредителей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автономной некоммерческой организации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рабочих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дня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руководители подведомственных учреждений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9535" indent="457200" algn="ctr"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пакета учредительных документов 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автономной некоммерческой организации в Управление Министерства юстиции Российской Федерации по Республике Башкортостан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позднее рабочего дня, следующего за днем принятия решения о государственной регистрации некоммерческой организации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руководители подведомственных учреждений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8953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Регистрация учредительных документов автономной некоммерческой организации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рабочих дней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отдел развития негосударственного сектора в социальной сфере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руководители подведомственных учреждений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05" marR="13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322" y="61653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" y="1124744"/>
            <a:ext cx="8966397" cy="55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30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Организационная структура хозяйственного общества АНО ЦСОН</a:t>
            </a:r>
            <a:endParaRPr lang="ru-RU" sz="20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368100"/>
              </p:ext>
            </p:extLst>
          </p:nvPr>
        </p:nvGraphicFramePr>
        <p:xfrm>
          <a:off x="347813" y="1340768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6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1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3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Механизм взаимодействия некоммерческой организации и ее хозяйственного общества при оказании услуг в сфере социального обслуживания населения на дому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238819"/>
            <a:ext cx="2520280" cy="17454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НЕКОММЕРЧЕСКАЯ ОРГАНИЗАЦИЯ</a:t>
            </a:r>
            <a:endParaRPr lang="ru-RU" sz="17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8184" y="5176428"/>
            <a:ext cx="2520280" cy="144013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ХОЗЯЙСТВЕННОЕ ОБЩЕСТВО</a:t>
            </a:r>
            <a:endParaRPr lang="ru-RU" sz="17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3501008"/>
            <a:ext cx="1869384" cy="1309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ПОЛУЧАТЕЛЬ УСЛУГ</a:t>
            </a:r>
            <a:endParaRPr lang="ru-RU" sz="17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796136" y="2952922"/>
            <a:ext cx="554572" cy="54808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32240" y="2980995"/>
            <a:ext cx="0" cy="219215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796136" y="4810008"/>
            <a:ext cx="501232" cy="41919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732240" y="3501008"/>
            <a:ext cx="2016224" cy="1309000"/>
          </a:xfrm>
          <a:prstGeom prst="round2Diag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860A4"/>
                </a:solidFill>
              </a:rPr>
              <a:t>Трехсторонний</a:t>
            </a:r>
          </a:p>
          <a:p>
            <a:pPr algn="ctr"/>
            <a:r>
              <a:rPr lang="ru-RU" b="1" dirty="0" smtClean="0">
                <a:solidFill>
                  <a:srgbClr val="2860A4"/>
                </a:solidFill>
              </a:rPr>
              <a:t>договор на оказание услуг</a:t>
            </a:r>
            <a:endParaRPr lang="ru-RU" b="1" dirty="0">
              <a:solidFill>
                <a:srgbClr val="2860A4"/>
              </a:solidFill>
            </a:endParaRPr>
          </a:p>
        </p:txBody>
      </p:sp>
      <p:pic>
        <p:nvPicPr>
          <p:cNvPr id="32" name="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6"/>
          <a:stretch/>
        </p:blipFill>
        <p:spPr>
          <a:xfrm>
            <a:off x="107504" y="1124744"/>
            <a:ext cx="3558832" cy="3197074"/>
          </a:xfrm>
          <a:prstGeom prst="rect">
            <a:avLst/>
          </a:prstGeom>
        </p:spPr>
      </p:pic>
      <p:pic>
        <p:nvPicPr>
          <p:cNvPr id="33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4"/>
          <a:stretch/>
        </p:blipFill>
        <p:spPr>
          <a:xfrm>
            <a:off x="107504" y="4371189"/>
            <a:ext cx="3558832" cy="24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title"/>
          </p:nvPr>
        </p:nvSpPr>
        <p:spPr>
          <a:xfrm>
            <a:off x="0" y="18071"/>
            <a:ext cx="9144000" cy="890649"/>
          </a:xfrm>
        </p:spPr>
        <p:txBody>
          <a:bodyPr/>
          <a:lstStyle/>
          <a:p>
            <a:r>
              <a:rPr lang="ru-RU" sz="2000" dirty="0" smtClean="0">
                <a:solidFill>
                  <a:srgbClr val="1F497D"/>
                </a:solidFill>
                <a:latin typeface="Arial" charset="0"/>
              </a:rPr>
              <a:t>Алгоритм предоставления социальных услуг АНО ЦСОН</a:t>
            </a:r>
            <a:endParaRPr lang="ru-RU" sz="2000" dirty="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12871"/>
              </p:ext>
            </p:extLst>
          </p:nvPr>
        </p:nvGraphicFramePr>
        <p:xfrm>
          <a:off x="0" y="980728"/>
          <a:ext cx="9144000" cy="211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907543"/>
              </p:ext>
            </p:extLst>
          </p:nvPr>
        </p:nvGraphicFramePr>
        <p:xfrm>
          <a:off x="107504" y="2636912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851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none" dirty="0" smtClean="0">
                <a:solidFill>
                  <a:srgbClr val="08A1D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A1D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слуги, оказываемые АНО ЦСОН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8A1D9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12" y="105273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социально-бытовые услуги, направленные </a:t>
            </a:r>
            <a:r>
              <a:rPr lang="ru-RU" sz="1600" dirty="0"/>
              <a:t>на поддержание жизнедеятельности получателей социальных услуг в быту;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социально-медицинские услуги, направленные </a:t>
            </a:r>
            <a:r>
              <a:rPr lang="ru-RU" sz="1600" dirty="0"/>
              <a:t>на поддержание и сохранение здоровья получателей социальных услуг путем организации ухода, </a:t>
            </a:r>
            <a:r>
              <a:rPr lang="ru-RU" sz="1600" dirty="0" smtClean="0"/>
              <a:t>оказание </a:t>
            </a:r>
            <a:r>
              <a:rPr lang="ru-RU" sz="1600" dirty="0"/>
              <a:t>содействия в проведении оздоровительных мероприятий, </a:t>
            </a:r>
            <a:r>
              <a:rPr lang="ru-RU" sz="1600" dirty="0" smtClean="0"/>
              <a:t>систематическое наблюдение </a:t>
            </a:r>
            <a:r>
              <a:rPr lang="ru-RU" sz="1600" dirty="0"/>
              <a:t>за получателями социальных услуг для выявления отклонений в состоянии их здоровья;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социально-психологические услуги, предусматривающие </a:t>
            </a:r>
            <a:r>
              <a:rPr lang="ru-RU" sz="1600" dirty="0"/>
              <a:t>оказание помощи в коррекции психологического состояния получателей социальных услуг для адаптации в социальной среде, в том числе оказание психологической помощи анонимно с использованием телефона доверия;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социально-педагогические услуги, направленные </a:t>
            </a:r>
            <a:r>
              <a:rPr lang="ru-RU" sz="1600" dirty="0"/>
              <a:t>на профилактику отклонений в поведении и </a:t>
            </a:r>
            <a:r>
              <a:rPr lang="ru-RU" sz="1600" dirty="0" smtClean="0"/>
              <a:t>развитие </a:t>
            </a:r>
            <a:r>
              <a:rPr lang="ru-RU" sz="1600" dirty="0"/>
              <a:t>личности получателей социальных услуг, формирование у них позитивных интересов (в том числе в сфере досуга), организацию их досуга, оказание помощи в воспитании детей;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социально-трудовые услуги, направленные </a:t>
            </a:r>
            <a:r>
              <a:rPr lang="ru-RU" sz="1600" dirty="0"/>
              <a:t>на оказание помощи получателям социальных услуг в трудоустройстве и в решении других проблем, связанных с трудовой адаптацией;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социально-правовые услуги, направленные </a:t>
            </a:r>
            <a:r>
              <a:rPr lang="ru-RU" sz="1600" dirty="0"/>
              <a:t>на оказание помощи получателям социальных услуг в получении юридических услуг, в том числе бесплатно, в защите прав и законных интересов получателей социальных услуг;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smtClean="0"/>
              <a:t>услуги </a:t>
            </a:r>
            <a:r>
              <a:rPr lang="ru-RU" sz="1600" dirty="0"/>
              <a:t>в целях повышения коммуникативного потенциала получателей социальных услуг, имеющих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2668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75000"/>
                </a:srgb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6019" y="9486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стационарного обслуживания и оказание социальных услуг гражданам пожилого возраста и инвалидов, а также детям с физическими недостатками;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проведение мероприятий, направленных на социальную, медицинскую реабилитацию граждан;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организация </a:t>
            </a:r>
            <a:r>
              <a:rPr lang="ru-RU" dirty="0"/>
              <a:t>досуговых 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организация ритуальных услуг;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предоставление </a:t>
            </a:r>
            <a:r>
              <a:rPr lang="ru-RU" dirty="0"/>
              <a:t>услуг общественного питания;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парикмахерской;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прачечной;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по ремонту обуви;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садоводство и овощеводство;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автотранспортных услуг: доставка грузов, перевозка лиц с ограниченными жизненными возможностями на специально оборудованном транспорте;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банных услуг;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по лечебно-оздоровительной физкультуре;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по столярным, сварочным, сантехническим  работам,  предоставление услуг электрика;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предоставление услуг по пошиву и ремонту одежды;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прокат технических средств реабилитации.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none" dirty="0" smtClean="0">
                <a:solidFill>
                  <a:srgbClr val="08A1D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A1D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слуги, оказываемые хозяйственным обществом (ООО) АНО ЦСОН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8A1D9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76278891"/>
              </p:ext>
            </p:extLst>
          </p:nvPr>
        </p:nvGraphicFramePr>
        <p:xfrm>
          <a:off x="-4253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1" name="Rectang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РЕЕСТР ПОСТАВЩИКОВ СОЦИАЛЬНЫХ УСЛУГ</a:t>
            </a:r>
            <a:br>
              <a:rPr lang="ru-RU" sz="1800" b="1" dirty="0">
                <a:solidFill>
                  <a:srgbClr val="1F497D"/>
                </a:solidFill>
                <a:latin typeface="Arial" charset="0"/>
              </a:rPr>
            </a:br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В РЕСПУБЛИКЕ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2698" y="5013176"/>
            <a:ext cx="428396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Общее количество </a:t>
            </a:r>
            <a:r>
              <a:rPr lang="ru-RU" sz="18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поставщиков социальных услуг </a:t>
            </a:r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- 163</a:t>
            </a:r>
            <a:endParaRPr lang="ru-RU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045540"/>
              </p:ext>
            </p:extLst>
          </p:nvPr>
        </p:nvGraphicFramePr>
        <p:xfrm>
          <a:off x="389324" y="2348880"/>
          <a:ext cx="4440996" cy="252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52736"/>
            <a:ext cx="9129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1 июля 2015 года ч</a:t>
            </a:r>
            <a:r>
              <a:rPr lang="ru-RU" dirty="0" smtClean="0">
                <a:solidFill>
                  <a:srgbClr val="0070C0"/>
                </a:solidFill>
              </a:rPr>
              <a:t>исло </a:t>
            </a:r>
            <a:r>
              <a:rPr lang="ru-RU" dirty="0">
                <a:solidFill>
                  <a:srgbClr val="0070C0"/>
                </a:solidFill>
              </a:rPr>
              <a:t>негосударственных организаций, оказывающих социальные услуги на дому, включенных в реестр поставщиков социальных услуг </a:t>
            </a:r>
            <a:r>
              <a:rPr lang="ru-RU" dirty="0" smtClean="0">
                <a:solidFill>
                  <a:srgbClr val="0070C0"/>
                </a:solidFill>
              </a:rPr>
              <a:t>в Республике </a:t>
            </a:r>
            <a:r>
              <a:rPr lang="ru-RU" dirty="0">
                <a:solidFill>
                  <a:srgbClr val="0070C0"/>
                </a:solidFill>
              </a:rPr>
              <a:t>Башкортостан, составило 118 из 163 организаций всех форм собственности, входящих в реестр (45 государственных учреждений).</a:t>
            </a:r>
          </a:p>
        </p:txBody>
      </p:sp>
    </p:spTree>
    <p:extLst>
      <p:ext uri="{BB962C8B-B14F-4D97-AF65-F5344CB8AC3E}">
        <p14:creationId xmlns:p14="http://schemas.microsoft.com/office/powerpoint/2010/main" val="38561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885698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рамках проектной деятельности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был проведен тщательный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анализ рынка социальных услуг.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Определили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что государство в сфере предоставления социальных услуг – заказчик. Оно финансирует  предоставление и обеспечивает контроль за  оказанием услуг. При этом непосредственно предоставление отдельных услуг может осуществлять негосударственный сектор. Например, по самой востребованной форме социального обслуживания – обслуживание на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дому. Она позволяет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человеку проживать в привычной для него среде (это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немаловажно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пожилом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возрасте) и является </a:t>
            </a:r>
            <a:r>
              <a:rPr lang="ru-RU" sz="17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малозатратной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услугой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(1164 руб. в месяц на одного против 18 тыс. в месяц в стационаре).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Именно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эту услугу было решено первой передать в негосударственный сектор.</a:t>
            </a:r>
          </a:p>
          <a:p>
            <a:pPr indent="355600" algn="just"/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ыл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изучен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опыт других регионов.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Однако в отличие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от них,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где преобладающим большинством негосударственных поставщиков социальных услуг являются коммерческие организации, получающие госзаказ по итогам процедуры закупа услуги в соответствии с 44-ФЗ (цена и качество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республика сделала ставку на социально ориентированные некоммерческие организации.</a:t>
            </a:r>
          </a:p>
          <a:p>
            <a:pPr indent="355600" algn="just"/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Приоритетными задачами при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сохранении существующих объемов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финансирования стало увеличение количества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поставщиков (доступность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повышение качества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предоставляемых услуг. Этого можно было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достичь,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передав не только функцию по оказанию услуг, но и непосредственное управление и контроль в руки тех, кто пользуется доверием потребителей, представляет самих получателей услуг и готов действовать в их интересах в полной мере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5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на дому некоммерческими организациями в Республике Башкортостан </a:t>
            </a:r>
          </a:p>
        </p:txBody>
      </p:sp>
    </p:spTree>
    <p:extLst>
      <p:ext uri="{BB962C8B-B14F-4D97-AF65-F5344CB8AC3E}">
        <p14:creationId xmlns:p14="http://schemas.microsoft.com/office/powerpoint/2010/main" val="2476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2357438" y="714376"/>
            <a:ext cx="631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85" y="316854"/>
            <a:ext cx="8966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Алгоритм </a:t>
            </a:r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предоставления субсидий на оказание социальных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услуг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668" y="1565503"/>
            <a:ext cx="8856663" cy="2063758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</a:rPr>
              <a:t>Формирование потребности в оказании государственной услуги (количество потенциальных получателей </a:t>
            </a:r>
            <a:r>
              <a:rPr lang="ru-RU" sz="1600" b="1" dirty="0" smtClean="0">
                <a:solidFill>
                  <a:schemeClr val="bg1"/>
                </a:solidFill>
              </a:rPr>
              <a:t>услуг, человек)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Планирование бюджетных ассигнований на </a:t>
            </a:r>
            <a:r>
              <a:rPr lang="ru-RU" sz="1600" b="1" dirty="0">
                <a:solidFill>
                  <a:schemeClr val="bg1"/>
                </a:solidFill>
              </a:rPr>
              <a:t>оказание </a:t>
            </a:r>
            <a:r>
              <a:rPr lang="ru-RU" sz="1600" b="1" dirty="0" smtClean="0">
                <a:solidFill>
                  <a:schemeClr val="bg1"/>
                </a:solidFill>
              </a:rPr>
              <a:t>услуги (количество </a:t>
            </a:r>
            <a:r>
              <a:rPr lang="ru-RU" sz="1600" b="1" dirty="0">
                <a:solidFill>
                  <a:schemeClr val="bg1"/>
                </a:solidFill>
              </a:rPr>
              <a:t>потенциальных получателей услуг, </a:t>
            </a:r>
            <a:r>
              <a:rPr lang="ru-RU" sz="1600" b="1" dirty="0" smtClean="0">
                <a:solidFill>
                  <a:schemeClr val="bg1"/>
                </a:solidFill>
              </a:rPr>
              <a:t>умноженное </a:t>
            </a:r>
            <a:r>
              <a:rPr lang="ru-RU" sz="1600" b="1" dirty="0">
                <a:solidFill>
                  <a:schemeClr val="bg1"/>
                </a:solidFill>
              </a:rPr>
              <a:t>на норматив </a:t>
            </a:r>
            <a:r>
              <a:rPr lang="ru-RU" sz="1600" b="1" dirty="0" err="1">
                <a:solidFill>
                  <a:schemeClr val="bg1"/>
                </a:solidFill>
              </a:rPr>
              <a:t>подушевого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финансирования. К примеру   на </a:t>
            </a:r>
            <a:r>
              <a:rPr lang="ru-RU" sz="1600" b="1" dirty="0">
                <a:solidFill>
                  <a:schemeClr val="bg1"/>
                </a:solidFill>
              </a:rPr>
              <a:t>2016 год – 32 960 чел. Х 1164 руб. (норматив) Х 12 мес.= 460,4 млн. рублей.)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Разработка конкурсной документации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и проведение конкурса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Заключение договоров на оказание услуг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285751" y="980728"/>
            <a:ext cx="8678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 и социальной защиты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 –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484436" y="3629261"/>
            <a:ext cx="4175125" cy="302719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9" name="TextBox 20"/>
          <p:cNvSpPr txBox="1">
            <a:spLocks noChangeArrowheads="1"/>
          </p:cNvSpPr>
          <p:nvPr/>
        </p:nvSpPr>
        <p:spPr bwMode="auto">
          <a:xfrm>
            <a:off x="2627313" y="3901587"/>
            <a:ext cx="372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услуг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666" y="4240141"/>
            <a:ext cx="8856663" cy="828626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</a:rPr>
              <a:t>Оказание услуг, </a:t>
            </a:r>
            <a:r>
              <a:rPr lang="ru-RU" sz="1600" b="1" dirty="0" smtClean="0">
                <a:solidFill>
                  <a:schemeClr val="bg1"/>
                </a:solidFill>
              </a:rPr>
              <a:t>ежеквартальное </a:t>
            </a:r>
            <a:r>
              <a:rPr lang="ru-RU" sz="1600" b="1" dirty="0">
                <a:solidFill>
                  <a:schemeClr val="bg1"/>
                </a:solidFill>
              </a:rPr>
              <a:t>предоставление отчетности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</a:rPr>
              <a:t>Занесение в социальный регистр фактически оказанных </a:t>
            </a:r>
            <a:r>
              <a:rPr lang="ru-RU" sz="1600" b="1" dirty="0" smtClean="0">
                <a:solidFill>
                  <a:schemeClr val="bg1"/>
                </a:solidFill>
              </a:rPr>
              <a:t>услуг (персонифицированный учет)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182" name="TextBox 25"/>
          <p:cNvSpPr txBox="1">
            <a:spLocks noChangeArrowheads="1"/>
          </p:cNvSpPr>
          <p:nvPr/>
        </p:nvSpPr>
        <p:spPr bwMode="auto">
          <a:xfrm>
            <a:off x="135968" y="5447773"/>
            <a:ext cx="8773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 населения Республики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верх 26"/>
          <p:cNvSpPr/>
          <p:nvPr/>
        </p:nvSpPr>
        <p:spPr>
          <a:xfrm>
            <a:off x="2627313" y="5101238"/>
            <a:ext cx="3937000" cy="346535"/>
          </a:xfrm>
          <a:prstGeom prst="upArrow">
            <a:avLst>
              <a:gd name="adj1" fmla="val 50000"/>
              <a:gd name="adj2" fmla="val 27717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7951" y="5805264"/>
            <a:ext cx="8856663" cy="936103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Перечисление субсидии на очередной квартал по факту  оказания услуг (размер субсидии за 4-й квартал может быть уменьшен в случае невыполнения условий договора)</a:t>
            </a:r>
            <a:endParaRPr lang="ru-RU" sz="1600" b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</a:rPr>
              <a:t>Контроль за оказанием услуг</a:t>
            </a:r>
          </a:p>
        </p:txBody>
      </p:sp>
    </p:spTree>
    <p:extLst>
      <p:ext uri="{BB962C8B-B14F-4D97-AF65-F5344CB8AC3E}">
        <p14:creationId xmlns:p14="http://schemas.microsoft.com/office/powerpoint/2010/main" val="3986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3035"/>
            <a:ext cx="9144000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cs typeface="Arial" pitchFamily="34" charset="0"/>
              </a:rPr>
              <a:t>М</a:t>
            </a:r>
            <a:r>
              <a:rPr lang="ru-RU" sz="2000" dirty="0" smtClean="0">
                <a:solidFill>
                  <a:srgbClr val="1F497D"/>
                </a:solidFill>
                <a:cs typeface="Arial" pitchFamily="34" charset="0"/>
              </a:rPr>
              <a:t>еханизм предоставления субсидии некоммерческим</a:t>
            </a:r>
          </a:p>
          <a:p>
            <a:r>
              <a:rPr lang="ru-RU" sz="2000" dirty="0" smtClean="0">
                <a:solidFill>
                  <a:srgbClr val="1F497D"/>
                </a:solidFill>
                <a:cs typeface="Arial" pitchFamily="34" charset="0"/>
              </a:rPr>
              <a:t> организациям на оказание услуг в сфере социального</a:t>
            </a:r>
          </a:p>
          <a:p>
            <a:r>
              <a:rPr lang="ru-RU" sz="2000" dirty="0" smtClean="0">
                <a:solidFill>
                  <a:srgbClr val="1F497D"/>
                </a:solidFill>
                <a:cs typeface="Arial" pitchFamily="34" charset="0"/>
              </a:rPr>
              <a:t> обслуживания населения на дому</a:t>
            </a:r>
            <a:endParaRPr lang="ru-RU" sz="2000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123734" y="1663345"/>
            <a:ext cx="1347601" cy="979200"/>
          </a:xfrm>
          <a:prstGeom prst="rightArrow">
            <a:avLst>
              <a:gd name="adj1" fmla="val 60895"/>
              <a:gd name="adj2" fmla="val 50000"/>
            </a:avLst>
          </a:prstGeom>
          <a:solidFill>
            <a:srgbClr val="52AC2E"/>
          </a:solidFill>
          <a:ln>
            <a:solidFill>
              <a:srgbClr val="52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383" y="1271697"/>
            <a:ext cx="1840345" cy="17454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труда и социальной 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защиты населения РБ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1328" y="1271701"/>
            <a:ext cx="2218196" cy="17095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Некоммерческие организации 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949" y="3330157"/>
            <a:ext cx="2554188" cy="648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Проведение конкурса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949" y="4358470"/>
            <a:ext cx="2554188" cy="648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Определение победителей конкурса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2945" y="5346381"/>
            <a:ext cx="2590192" cy="1131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Заключение договора с победителями конкурса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58929" y="3510173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8929" y="4538487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3237" y="5814429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60915" y="2131749"/>
            <a:ext cx="108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3015" y="2131749"/>
            <a:ext cx="29798" cy="382669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3015" y="3654189"/>
            <a:ext cx="1311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015" y="4682504"/>
            <a:ext cx="1311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5523" y="5950960"/>
            <a:ext cx="1234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663916" y="3330157"/>
            <a:ext cx="5300572" cy="31481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Механизмом финансирования является предоставление на конкурсной основе субсидий из средств республиканского бюджета. В этих целях утвержден соответствующий порядок (постановление Правительства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27 августа 2014 года № 402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9864" y="1271699"/>
            <a:ext cx="1574623" cy="17095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Получатели социальных услуг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705554" y="1671233"/>
            <a:ext cx="1684311" cy="979200"/>
          </a:xfrm>
          <a:prstGeom prst="rightArrow">
            <a:avLst>
              <a:gd name="adj1" fmla="val 60895"/>
              <a:gd name="adj2" fmla="val 50000"/>
            </a:avLst>
          </a:prstGeom>
          <a:solidFill>
            <a:srgbClr val="52AC2E"/>
          </a:solidFill>
          <a:ln>
            <a:solidFill>
              <a:srgbClr val="52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7840" y="1983670"/>
            <a:ext cx="1333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Субсидии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82260" y="2012191"/>
            <a:ext cx="16060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Обслуживание</a:t>
            </a:r>
            <a:endParaRPr lang="en-US" sz="15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title"/>
          </p:nvPr>
        </p:nvSpPr>
        <p:spPr>
          <a:xfrm>
            <a:off x="0" y="17312"/>
            <a:ext cx="9144000" cy="981075"/>
          </a:xfrm>
        </p:spPr>
        <p:txBody>
          <a:bodyPr/>
          <a:lstStyle/>
          <a:p>
            <a:r>
              <a:rPr lang="ru-RU" sz="2000" b="1" dirty="0">
                <a:solidFill>
                  <a:srgbClr val="1F497D"/>
                </a:solidFill>
                <a:latin typeface="Arial" charset="0"/>
              </a:rPr>
              <a:t>К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</a:rPr>
              <a:t>ритерии конкурсного отбора для</a:t>
            </a:r>
            <a:br>
              <a:rPr lang="ru-RU" sz="2000" b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Arial" charset="0"/>
              </a:rPr>
              <a:t> некоммерческих организаций</a:t>
            </a:r>
            <a:endParaRPr lang="ru-RU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41"/>
            <a:ext cx="9144000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опыт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работы руководителя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организации в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сфере социального обслуживания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граждан (лет);</a:t>
            </a: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социальных работников, имеющих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опыт работы в сфере социального обслуживания граждан более 3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лет;</a:t>
            </a: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количество дополнительных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оказываемых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организацией сверх гарантированного Перечня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социальных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услуг;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организации, планируемые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направить на организацию социального обслуживания на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дому;</a:t>
            </a: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количество получателей социальных услуг,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планируемых к обслуживанию,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сверх количества,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установленного уполномоченным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органом (способствует увеличению числа обслуживаемых без дополнительного бюджетного финансирования );</a:t>
            </a:r>
            <a:endPara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общедоступных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информационных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ресурсов;</a:t>
            </a: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доля средств, направляемых на оплату труда социальных работников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организации в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общем объеме субсидии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(способствует росту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уровня качества предоставляемых услуг за счет увеличения материального поощрения социальных работников);</a:t>
            </a:r>
            <a:endPara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доля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социальных работников,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прошедших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повышение квалификации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(профессиональную переподготовку)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последние три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395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title"/>
          </p:nvPr>
        </p:nvSpPr>
        <p:spPr>
          <a:xfrm>
            <a:off x="0" y="17312"/>
            <a:ext cx="9144000" cy="9810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1F497D"/>
                </a:solidFill>
                <a:latin typeface="Arial" charset="0"/>
              </a:rPr>
              <a:t>Механизм конкуренции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41"/>
            <a:ext cx="8892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indent="374650" algn="just">
              <a:spcAft>
                <a:spcPts val="30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выделении субсидий приоритетом является привлечение наиболее добросовестных поставщиков, способных качественно оказать государственную услугу в соответствии со стандартом (который предъявляется к государственным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учреждениям).</a:t>
            </a:r>
          </a:p>
          <a:p>
            <a:pPr marL="254000" indent="374650" algn="just">
              <a:spcAft>
                <a:spcPts val="30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этих целях определены меры воздействия к  </a:t>
            </a:r>
            <a:r>
              <a:rPr lang="ru-RU" b="1" dirty="0">
                <a:solidFill>
                  <a:srgbClr val="1F497D"/>
                </a:solidFill>
              </a:rPr>
              <a:t>поставщикам социальных </a:t>
            </a:r>
            <a:r>
              <a:rPr lang="ru-RU" b="1" dirty="0" smtClean="0">
                <a:solidFill>
                  <a:srgbClr val="1F497D"/>
                </a:solidFill>
              </a:rPr>
              <a:t>услуг, </a:t>
            </a:r>
            <a:r>
              <a:rPr lang="ru-RU" b="1" dirty="0">
                <a:solidFill>
                  <a:srgbClr val="1F497D"/>
                </a:solidFill>
              </a:rPr>
              <a:t>направленные на повышение </a:t>
            </a:r>
            <a:r>
              <a:rPr lang="ru-RU" sz="2400" b="1" dirty="0">
                <a:solidFill>
                  <a:srgbClr val="1F497D"/>
                </a:solidFill>
              </a:rPr>
              <a:t>качества</a:t>
            </a:r>
            <a:r>
              <a:rPr lang="ru-RU" b="1" dirty="0">
                <a:solidFill>
                  <a:srgbClr val="1F497D"/>
                </a:solidFill>
              </a:rPr>
              <a:t> </a:t>
            </a:r>
            <a:r>
              <a:rPr lang="ru-RU" b="1" dirty="0" smtClean="0">
                <a:solidFill>
                  <a:srgbClr val="1F497D"/>
                </a:solidFill>
              </a:rPr>
              <a:t>услуг и </a:t>
            </a:r>
            <a:r>
              <a:rPr lang="ru-RU" b="1" dirty="0">
                <a:solidFill>
                  <a:srgbClr val="1F497D"/>
                </a:solidFill>
              </a:rPr>
              <a:t>развитие </a:t>
            </a:r>
            <a:r>
              <a:rPr lang="ru-RU" sz="2400" b="1" dirty="0" smtClean="0">
                <a:solidFill>
                  <a:srgbClr val="1F497D"/>
                </a:solidFill>
              </a:rPr>
              <a:t>конкуренции</a:t>
            </a:r>
            <a:r>
              <a:rPr lang="ru-RU" b="1" dirty="0" smtClean="0">
                <a:solidFill>
                  <a:srgbClr val="1F497D"/>
                </a:solidFill>
              </a:rPr>
              <a:t>.</a:t>
            </a:r>
            <a:endParaRPr lang="ru-RU" b="1" dirty="0">
              <a:solidFill>
                <a:srgbClr val="1F497D"/>
              </a:solidFill>
            </a:endParaRPr>
          </a:p>
          <a:p>
            <a:pPr marL="254000" indent="374650" algn="just">
              <a:spcAft>
                <a:spcPts val="30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Так, при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2-х и более обоснованных жалоб в течение шести календарных месяцев на некачественное предоставление социальных услуг от получателей социальных услуг (исключение составляют обоснованные жалобы, замечания и нарушения по которым устранены незамедлительно). </a:t>
            </a:r>
            <a:r>
              <a:rPr lang="ru-RU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Неустранение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нарушений, выявленных в результате проверок,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нецелевое использование полученных организацией средств влечет исключение организации из реестра поставщиков услуг, перераспределение субсидии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пользу другой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организации и недопущение к участию в конкурсе на очередной год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54000" indent="374650" algn="just">
              <a:spcAft>
                <a:spcPts val="30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Именно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здесь заложен механизм борьбы за потребителя и серьезная конкуренция между организациями за территорию обслуживания.</a:t>
            </a:r>
          </a:p>
          <a:p>
            <a:pPr marL="540000" indent="-285750">
              <a:spcAft>
                <a:spcPts val="300"/>
              </a:spcAft>
              <a:buFont typeface="Wingdings" pitchFamily="2" charset="2"/>
              <a:buChar char="ü"/>
            </a:pP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5995" y="171634"/>
            <a:ext cx="8408005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ПРЕИМУЩЕСТВА МОДЕЛИ РАЗВИТИЯ РЫНКА СОЦИАЛЬНЫХ УСЛУГ С ПРИВЛЕЧЕНИЕМ </a:t>
            </a:r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НЕКОММЕРЧЕСКИХ ОРГАНИЗАЦИЙ</a:t>
            </a:r>
            <a:endParaRPr lang="ru-RU" sz="1800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18" y="1935883"/>
            <a:ext cx="8640960" cy="7010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Открытость организаций, качество и доступность услуг, доверие  получателей 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социальных услуг  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0805580" y="7431643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10776467" y="8569436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07504" y="2939631"/>
            <a:ext cx="8928992" cy="3729729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Открытость - учредителями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организаций и членами наблюдательных советов являются представители получателей услуг.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них обеспечивается общественный контроль деятельности некоммерческих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организаций.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Качество –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представителей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получателей услуг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осуществляется «обратная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связь» между потребителями и поставщиками услуг, независимая оценка качества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социальных услуг.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Доступность –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изменение взаимоотношений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«клиент – поставщик». Работники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стали заинтересованы в результатах своей работы, расширении категорий получателей, увеличения их численности и спектра предлагаемых услуг.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Совместно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представителями получателей услуг осуществляется выявление нуждающихся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услугах. С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оздание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более 1 тысячи новых легальных рабочих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мест в хозяйственных обществах также позволило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удовлетворить возрастающие потребности граждан,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признанных нуждающимися в получении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услуг;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Доверие - благодаря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преемственности взаимоотношений между социальными работниками и получателями социальных услуг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сохранили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доверие населения к вновь созданным организациям (2 тысячи 200 (или 88 %) социальных работников перешли и продолжают работать в данных организациях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84436" y="2636912"/>
            <a:ext cx="4175125" cy="302719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1124745"/>
            <a:ext cx="144016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5995" y="171634"/>
            <a:ext cx="8408005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ПРЕИМУЩЕСТВА МОДЕЛИ РАЗВИТИЯ РЫНКА СОЦИАЛЬНЫХ УСЛУГ </a:t>
            </a:r>
            <a:endParaRPr lang="ru-RU" sz="1800" b="1" dirty="0" smtClean="0">
              <a:solidFill>
                <a:srgbClr val="1F497D"/>
              </a:solidFill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С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ПРИВЛЕЧЕНИЕМ </a:t>
            </a:r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НЕКОММЕРЧЕСКИХ ОРГАНИЗАЦИЙ</a:t>
            </a:r>
            <a:endParaRPr lang="ru-RU" sz="1800" b="1" dirty="0">
              <a:solidFill>
                <a:srgbClr val="1F497D"/>
              </a:solidFill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0805580" y="7431643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53345" y="1994044"/>
            <a:ext cx="8649344" cy="5708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Финансовая поддержка СО НКО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10776467" y="8569436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51520" y="2867623"/>
            <a:ext cx="8649344" cy="3801737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грант 255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тысяч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рублей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) организация оказывает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психологическую поддержку получателям социальных услуг, оказавшимся в трудной жизненной ситуации.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грант – 200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тысяч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рублей)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создание мобильной бригады, выезжает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и оказывает услуги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 ведению подсобного хозяйства.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грант –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23,4 тысяч рублей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) - реализация программы "Домашний мастер" путем создания одного рабочего места социального работника для оказания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социально-бытовых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услуг семьям, гражданам пожилого возраста, инвалидам и приобретение специального инвентаря.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грант – 60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тысяч рублей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) - реализация программы "Нам вместе интересней жить" путем создания Клуба для людей пенсионного возраста и проведения музыкально-литературных вечеров, творческих встреч, встреч с ветеранами ВОВ, экскурсионные поездки, психологические тренинги, круглый стол, тематические беседы.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одобрен 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грант (1,2 млн. рублей) для организации транспортных перевозок социального значения для лиц с ограниченными физическими возможностями.</a:t>
            </a: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1124744"/>
            <a:ext cx="1440160" cy="6480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490454" y="2564904"/>
            <a:ext cx="4175125" cy="302719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5995" y="171634"/>
            <a:ext cx="8408005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ПРЕИМУЩЕСТВА МОДЕЛИ РАЗВИТИЯ РЫНКА СОЦИАЛЬНЫХ </a:t>
            </a:r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УСЛУГ</a:t>
            </a:r>
          </a:p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С ПРИВЛЕЧЕНИЕМ </a:t>
            </a:r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НЕКОММЕРЧЕСКИХ ОРГАНИЗАЦИЙ</a:t>
            </a:r>
            <a:endParaRPr lang="ru-RU" sz="1800" b="1" dirty="0">
              <a:solidFill>
                <a:srgbClr val="1F497D"/>
              </a:solidFill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0805580" y="7431643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51520" y="2060848"/>
            <a:ext cx="8649344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Финансовая поддержка хозяйственных обществ при реализации социально 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значимых </a:t>
            </a: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проектов в рамках программ развития и поддержки малого предпринимательства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10776467" y="8569436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51520" y="3368493"/>
            <a:ext cx="8649344" cy="3300867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Шести хозяйственным обществам по решению муниципалитетов Республики Башкортостан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предоставлены субсидии на безвозмездной и безвозвратной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основе:</a:t>
            </a:r>
          </a:p>
          <a:p>
            <a:pPr indent="355600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300 тысяч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приобретение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медицинского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оборудования и открытие пункта проката технических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средств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реабилитации (далее - ПП ТСР);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300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тысяч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рублей 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открытие ПП ТСР;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77 тысяч рублей на проведение рекламной кампании;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127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тысяч рублей на приобретение ТСР;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300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тысяч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рублей на открытие ПП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ТСР;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300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тысяч рублей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 открытие ПП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ТСР.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1124744"/>
            <a:ext cx="1440160" cy="6480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88629" y="3065774"/>
            <a:ext cx="4175125" cy="302719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5995" y="171634"/>
            <a:ext cx="8408005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ПРЕИМУЩЕСТВА МОДЕЛИ РАЗВИТИЯ РЫНКА СОЦИАЛЬНЫХ УСЛУГ </a:t>
            </a:r>
            <a:endParaRPr lang="ru-RU" sz="1800" b="1" dirty="0" smtClean="0">
              <a:solidFill>
                <a:srgbClr val="1F497D"/>
              </a:solidFill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С </a:t>
            </a:r>
            <a:r>
              <a:rPr lang="ru-RU" sz="1800" b="1" dirty="0">
                <a:solidFill>
                  <a:srgbClr val="1F497D"/>
                </a:solidFill>
                <a:cs typeface="Arial" pitchFamily="34" charset="0"/>
              </a:rPr>
              <a:t>ПРИВЛЕЧЕНИЕМ </a:t>
            </a:r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НЕКОММЕРЧЕСКИХ ОРГАНИЗАЦИЙ</a:t>
            </a:r>
            <a:endParaRPr lang="ru-RU" sz="1800" b="1" dirty="0">
              <a:solidFill>
                <a:srgbClr val="1F497D"/>
              </a:solidFill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0805580" y="7431643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68245" y="1921456"/>
            <a:ext cx="86493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мущественная 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поддержка СО </a:t>
            </a: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НКО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10776467" y="8569436"/>
            <a:ext cx="1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51520" y="2745564"/>
            <a:ext cx="8649344" cy="3995803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соответствии с Уставами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ЦСОН предметом деятельности организаций является безвозмездное осуществление видов деятельности, направленных на решение социальных проблем, предусмотренных статьей 31.1 Федерального закона от 12.01.1996 № 7-ФЗ «О некоммерческих организациях».</a:t>
            </a:r>
          </a:p>
          <a:p>
            <a:pPr indent="355600" algn="just"/>
            <a:r>
              <a:rPr lang="ru-RU" sz="1400" b="1" dirty="0">
                <a:latin typeface="Arial" pitchFamily="34" charset="0"/>
                <a:cs typeface="Arial" pitchFamily="34" charset="0"/>
              </a:rPr>
              <a:t>В связи с этим, в соответствии с пунктом 4 части 1 статьи 17.1 Федерального закона от 26.07.2006 № 135-ФЗ «О защите конкуренции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»)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заключение договоров 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государственного или муниципального имущества, указанного в части 3 статьи 17.1 названного закона,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без проведения конкурсов или аукционов на право заключения этих договоров. </a:t>
            </a:r>
          </a:p>
          <a:p>
            <a:pPr indent="355600" algn="just"/>
            <a:r>
              <a:rPr lang="ru-RU" sz="1400" b="1" dirty="0">
                <a:latin typeface="Arial" pitchFamily="34" charset="0"/>
                <a:cs typeface="Arial" pitchFamily="34" charset="0"/>
              </a:rPr>
              <a:t>Кроме того, на основании Методики определения годовой арендной платы за пользование государственным имуществом Республики Башкортостан,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заключении договоров аренды и осуществлении расчета годовой арендной платы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применен минимальный коэффициент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разрешенного использования объектов государственного нежилого фонда, равный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0,01.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1400" b="1" dirty="0">
                <a:latin typeface="Arial" pitchFamily="34" charset="0"/>
                <a:cs typeface="Arial" pitchFamily="34" charset="0"/>
              </a:rPr>
              <a:t>Так,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пользование нежилым помещением площадью около 100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кв.м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в г. Уфе сумма годовой арендной платы с НДС составит порядка 4850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рублей.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1124744"/>
            <a:ext cx="1440160" cy="6480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488629" y="2425512"/>
            <a:ext cx="4175125" cy="302719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52014844"/>
              </p:ext>
            </p:extLst>
          </p:nvPr>
        </p:nvGraphicFramePr>
        <p:xfrm>
          <a:off x="4716016" y="1700808"/>
          <a:ext cx="4248000" cy="381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00735" y="5824070"/>
            <a:ext cx="8064896" cy="683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ГБУ КЦСОН 			- АНО ЦСОН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335" y="6056673"/>
            <a:ext cx="158400" cy="158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6086796"/>
            <a:ext cx="158400" cy="158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Arial" pitchFamily="34" charset="0"/>
              </a:rPr>
              <a:t>РЕЗУЛЬТАТЫ ДЕЯТЕЛЬНОСТИ АНО ЦСОН ПО ИТОГАМ РАБОТЫ </a:t>
            </a:r>
            <a:endParaRPr lang="ru-RU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В ПЕРВОМ ПОЛУГОДИИ 2016 ГОДА</a:t>
            </a:r>
            <a:endParaRPr lang="ru-RU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0057665"/>
              </p:ext>
            </p:extLst>
          </p:nvPr>
        </p:nvGraphicFramePr>
        <p:xfrm>
          <a:off x="179512" y="1700808"/>
          <a:ext cx="4248000" cy="381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884" y="224969"/>
            <a:ext cx="7571548" cy="7557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Динамика развития сети организаций, </a:t>
            </a:r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оказывающих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социальные услуги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67681965"/>
              </p:ext>
            </p:extLst>
          </p:nvPr>
        </p:nvGraphicFramePr>
        <p:xfrm>
          <a:off x="899592" y="1052736"/>
          <a:ext cx="72362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46518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rgbClr val="0070C0"/>
                </a:solidFill>
              </a:rPr>
              <a:t>В 2016 </a:t>
            </a:r>
            <a:r>
              <a:rPr lang="ru-RU" dirty="0">
                <a:solidFill>
                  <a:srgbClr val="0070C0"/>
                </a:solidFill>
              </a:rPr>
              <a:t>году в</a:t>
            </a:r>
            <a:r>
              <a:rPr lang="ru-RU" dirty="0" smtClean="0">
                <a:solidFill>
                  <a:srgbClr val="0070C0"/>
                </a:solidFill>
              </a:rPr>
              <a:t> реестр </a:t>
            </a:r>
            <a:r>
              <a:rPr lang="ru-RU" dirty="0">
                <a:solidFill>
                  <a:srgbClr val="0070C0"/>
                </a:solidFill>
              </a:rPr>
              <a:t>поставщиков социальных </a:t>
            </a:r>
            <a:r>
              <a:rPr lang="ru-RU" dirty="0" smtClean="0">
                <a:solidFill>
                  <a:srgbClr val="0070C0"/>
                </a:solidFill>
              </a:rPr>
              <a:t>услуг в Республике Башкортостан вошли две религиозные организации и два субъекта малого предпринимательства, оказывающие социальные услуги.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7849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Именно таким требованиям соответствовала организационно-правовая форма автономных некоммерческих организаций, которая предусматривала возможность вхождения в учредители организаций представителей получателей услуг и создания в структуре этих организаций наблюдательных органов, которые осуществляли бы контроль и определяли приоритеты деятельности организаций.</a:t>
            </a:r>
          </a:p>
          <a:p>
            <a:pPr indent="355600" algn="just"/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Проанализировав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деятельность действующих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 реализации пилотного проекта некоммерческих организаций, были выявлены следующие факторы:</a:t>
            </a:r>
          </a:p>
          <a:p>
            <a:pPr indent="355600" algn="just"/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тсутствие соответствующей компетенции;</a:t>
            </a:r>
          </a:p>
          <a:p>
            <a:pPr indent="355600" algn="just"/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ежелание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работать в сфере социального обслуживания, да еще под контролем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indent="355600" algn="just"/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этой связи было решено создать такие организации на базе действующих государственных организаций.  По сути,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решили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опереться на имеющихся социальных работников, преобразовав отделения государственных учреждений в некоммерческие организации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355600" algn="just"/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На первом этапе выбрали несколько наиболее динамично работающих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отделений надомного обслуживания.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происходящий процесс привлекли авторитетные организации: Республиканский Совет ветеранов, всероссийское общество инвалидов,  Советы муниципальных образований, действующих социальных 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работников, </a:t>
            </a:r>
            <a:r>
              <a:rPr lang="ru-RU" sz="17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провели встречи с коллективами</a:t>
            </a:r>
            <a:r>
              <a:rPr lang="ru-RU" sz="17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5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на дому некоммерческими организациями в Республике Башкортостан </a:t>
            </a:r>
          </a:p>
        </p:txBody>
      </p:sp>
    </p:spTree>
    <p:extLst>
      <p:ext uri="{BB962C8B-B14F-4D97-AF65-F5344CB8AC3E}">
        <p14:creationId xmlns:p14="http://schemas.microsoft.com/office/powerpoint/2010/main" val="2476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7"/>
          <p:cNvSpPr txBox="1">
            <a:spLocks/>
          </p:cNvSpPr>
          <p:nvPr/>
        </p:nvSpPr>
        <p:spPr>
          <a:xfrm>
            <a:off x="0" y="48251"/>
            <a:ext cx="9144000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endParaRPr lang="ru-RU" sz="2000" b="1" dirty="0">
              <a:solidFill>
                <a:srgbClr val="FFFFCC"/>
              </a:solidFill>
              <a:latin typeface="Verdana" pitchFamily="34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FFFF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9" name="Rectangle 7"/>
          <p:cNvSpPr>
            <a:spLocks noGrp="1"/>
          </p:cNvSpPr>
          <p:nvPr>
            <p:ph type="title"/>
          </p:nvPr>
        </p:nvSpPr>
        <p:spPr>
          <a:xfrm>
            <a:off x="1" y="-4136"/>
            <a:ext cx="9144000" cy="98107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/>
            </a:r>
            <a:br>
              <a:rPr lang="ru-RU" sz="1800" b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Итоги реализации проекта Республики Башкортостан по привлечению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негосударственного сектора в сферу оказания социальных услуг населению</a:t>
            </a:r>
            <a:br>
              <a:rPr lang="ru-RU" sz="1800" b="1" dirty="0">
                <a:solidFill>
                  <a:srgbClr val="1F497D"/>
                </a:solidFill>
                <a:latin typeface="Arial" charset="0"/>
              </a:rPr>
            </a:br>
            <a:endParaRPr lang="ru-RU" sz="18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2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0" y="4653372"/>
            <a:ext cx="9144000" cy="208799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" y="4941168"/>
            <a:ext cx="5292078" cy="1758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Aft>
                <a:spcPts val="0"/>
              </a:spcAft>
            </a:pPr>
            <a:endParaRPr lang="ru-RU" sz="1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118 негосударственных организаций привлечены в сферу оказания социальных услуг;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оздано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более 3000 рабочих мест в негосударственных организациях, оказывающих социальные услуги;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16 % увеличен охват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населения социальными услугами;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овышение качества и доступности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социальных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услуг;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р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азвитие конкуренции.</a:t>
            </a: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pPr marL="0" lvl="1" algn="ctr"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79" y="4941169"/>
            <a:ext cx="3851921" cy="1758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Aft>
                <a:spcPts val="0"/>
              </a:spcAft>
            </a:pPr>
            <a:endParaRPr lang="ru-RU" sz="1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1" algn="ctr">
              <a:spcAft>
                <a:spcPts val="0"/>
              </a:spcAft>
            </a:pPr>
            <a:endParaRPr lang="ru-RU" sz="1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Уменьшение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дефицита средств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в отрасли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, 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перераспределение средств на иные мероприятия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(100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рублей);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ликвидация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очередности на стационарное социальное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обслуживание;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овышение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качества социальных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услуг;</a:t>
            </a:r>
          </a:p>
          <a:p>
            <a:pPr marL="0" lvl="1"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ривлечение дополнительных средств.</a:t>
            </a:r>
          </a:p>
          <a:p>
            <a:pPr marL="0" lvl="1" algn="ctr"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pPr marL="0" lvl="1" algn="ctr"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71252" y="1117884"/>
            <a:ext cx="1465244" cy="283280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ЛИКВИДАЦИЯ Комплексных центров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социального обслуживания населения 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64404" y="4395524"/>
            <a:ext cx="1756665" cy="25784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765890" y="3921992"/>
            <a:ext cx="1159683" cy="7313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316194" y="1950459"/>
            <a:ext cx="233485" cy="392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23" name="Rectangle 7"/>
          <p:cNvSpPr txBox="1">
            <a:spLocks/>
          </p:cNvSpPr>
          <p:nvPr/>
        </p:nvSpPr>
        <p:spPr bwMode="auto">
          <a:xfrm>
            <a:off x="136763" y="4615938"/>
            <a:ext cx="9144000" cy="40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>
                <a:solidFill>
                  <a:srgbClr val="1F497D"/>
                </a:solidFill>
                <a:latin typeface="Arial" charset="0"/>
              </a:rPr>
              <a:t>РЕЗУЛЬТАТ ПЕРЕВОДА СОЦИАЛЬНЫХ УСЛУГ В НЕГОСУДАРСТВЕННЫЙ СЕКТОР</a:t>
            </a:r>
            <a:endParaRPr lang="ru-RU" sz="12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26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73650" y="1102649"/>
            <a:ext cx="7214036" cy="208799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136764" y="2916506"/>
            <a:ext cx="1802634" cy="145464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Закрытие отделений и перевод оказания услуг в АНО ЦСОН</a:t>
            </a: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020615" y="2916505"/>
            <a:ext cx="2695399" cy="1454642"/>
          </a:xfrm>
          <a:prstGeom prst="round2DiagRect">
            <a:avLst>
              <a:gd name="adj1" fmla="val 1881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Присоединение к Республиканскому приюту для детей и подростков, создание межрайонных центров социальной помощи семье и детям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845349" y="2886786"/>
            <a:ext cx="2486007" cy="148436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Присоединение к домам-интернатам общего типа, психоневрологическим интернатам и создание отделений</a:t>
            </a:r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230618" y="2671129"/>
            <a:ext cx="1756665" cy="21565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2478182" y="2695796"/>
            <a:ext cx="1756665" cy="21565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076073" y="2689334"/>
            <a:ext cx="1756665" cy="21565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7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73650" y="1599508"/>
            <a:ext cx="7214036" cy="109628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182732" y="1637497"/>
            <a:ext cx="1756665" cy="105829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Отделения социального обслуживания на дому</a:t>
            </a: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2020616" y="1617521"/>
            <a:ext cx="2695399" cy="10962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00"/>
                </a:solidFill>
                <a:cs typeface="Arial" pitchFamily="34" charset="0"/>
              </a:rPr>
              <a:t>Отделения социального приюта для детей и подростков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4804262" y="1617521"/>
            <a:ext cx="2511932" cy="10582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Отделения стационарного социального обслуживания граждан пожилого возраста и инвалидов</a:t>
            </a:r>
          </a:p>
        </p:txBody>
      </p:sp>
      <p:sp>
        <p:nvSpPr>
          <p:cNvPr id="51" name="Rectangle 7"/>
          <p:cNvSpPr txBox="1">
            <a:spLocks/>
          </p:cNvSpPr>
          <p:nvPr/>
        </p:nvSpPr>
        <p:spPr bwMode="auto">
          <a:xfrm>
            <a:off x="73650" y="1068627"/>
            <a:ext cx="7183433" cy="40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>
                <a:solidFill>
                  <a:srgbClr val="1F497D"/>
                </a:solidFill>
                <a:latin typeface="Arial" charset="0"/>
              </a:rPr>
              <a:t>РЕФОРМИРОВАНИЕ СИСТЕМЫ СОЦИАЛЬНОГО ОБСЛУЖИВАНИЯ </a:t>
            </a:r>
            <a:endParaRPr lang="ru-RU" sz="1200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4" y="1268650"/>
            <a:ext cx="6389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75416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итоге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были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созданы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две автономные некоммерческие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организации (АНО ЦСОН),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учрежденные названными выше общественными организациями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Из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числа представителей муниципалитетов и этих же общественных организаций образовали наблюдательные советы. </a:t>
            </a:r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Штат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сотрудников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АНО ЦСОН 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сформировали из числа </a:t>
            </a:r>
            <a:r>
              <a:rPr lang="ru-RU" sz="1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перешедших социальных работников Комплексных центров социального обслуживания.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5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</a:t>
            </a:r>
            <a:endParaRPr lang="ru-RU" sz="20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дому некоммерческими организациями в Республике Башкортостан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4149080"/>
            <a:ext cx="7992888" cy="3309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Наблюдательный совет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504" y="4820443"/>
            <a:ext cx="2304256" cy="10738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тавитель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совета ветеранов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общества инвалидов)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5273" y="4820442"/>
            <a:ext cx="2376120" cy="10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Представитель коллектива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 flipH="1">
            <a:off x="1740632" y="4497429"/>
            <a:ext cx="2844318" cy="3230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>
            <a:off x="4632817" y="4497429"/>
            <a:ext cx="2760516" cy="3230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06022" y="4820442"/>
            <a:ext cx="2697428" cy="10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Представитель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ргана местного самоуправления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12" idx="0"/>
          </p:cNvCxnSpPr>
          <p:nvPr/>
        </p:nvCxnSpPr>
        <p:spPr>
          <a:xfrm flipH="1">
            <a:off x="4554736" y="4480039"/>
            <a:ext cx="17264" cy="3404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6220" y="1771157"/>
            <a:ext cx="8023101" cy="339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Учредители некоммерческой организации 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219" y="2402400"/>
            <a:ext cx="2334468" cy="10864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Председатель (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совета ветеранов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общества инвалидов</a:t>
            </a: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73199" y="2430644"/>
            <a:ext cx="2345908" cy="1058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Представитель коллектива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endCxn id="19" idx="0"/>
          </p:cNvCxnSpPr>
          <p:nvPr/>
        </p:nvCxnSpPr>
        <p:spPr>
          <a:xfrm flipH="1">
            <a:off x="1693453" y="2102629"/>
            <a:ext cx="3085592" cy="2997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73948" y="2430644"/>
            <a:ext cx="2697429" cy="1058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Член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овета муниципального образования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>
            <a:stCxn id="18" idx="2"/>
            <a:endCxn id="22" idx="0"/>
          </p:cNvCxnSpPr>
          <p:nvPr/>
        </p:nvCxnSpPr>
        <p:spPr>
          <a:xfrm flipH="1">
            <a:off x="4522663" y="2110157"/>
            <a:ext cx="15108" cy="320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  <a:endCxn id="20" idx="0"/>
          </p:cNvCxnSpPr>
          <p:nvPr/>
        </p:nvCxnSpPr>
        <p:spPr>
          <a:xfrm>
            <a:off x="4537771" y="2110157"/>
            <a:ext cx="2808382" cy="320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5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</a:t>
            </a:r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населения</a:t>
            </a:r>
          </a:p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дому некоммерческими организациями в Республике Башкортостан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021091"/>
              </p:ext>
            </p:extLst>
          </p:nvPr>
        </p:nvGraphicFramePr>
        <p:xfrm>
          <a:off x="1914241" y="1642556"/>
          <a:ext cx="53640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12474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8A1D9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Структура АНО ЦСОН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08A1D9">
                  <a:lumMod val="75000"/>
                </a:srgb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083294"/>
            <a:ext cx="4536504" cy="57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</a:t>
            </a:r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населения</a:t>
            </a:r>
          </a:p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дому некоммерческими организациями в Республике Башкортостан </a:t>
            </a:r>
          </a:p>
        </p:txBody>
      </p:sp>
      <p:pic>
        <p:nvPicPr>
          <p:cNvPr id="4" name="Picture 2" descr="C:\Documents and Settings\Yakupov\Мои документы\Для Р.Х\Пилотк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5507"/>
            <a:ext cx="4464496" cy="565586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908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на дому некоммерческими организациями в Республике Башкортостан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230"/>
            <a:ext cx="4067944" cy="57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9230"/>
            <a:ext cx="4067944" cy="57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5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</a:t>
            </a:r>
            <a:endParaRPr lang="ru-RU" sz="20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дому некоммерческими организациями в Республике Башкортостан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407937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7"/>
            <a:ext cx="407937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Пилотный </a:t>
            </a:r>
            <a:r>
              <a:rPr lang="ru-RU" sz="2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 по организации социального обслуживания населения на дому некоммерческими организациями в Республике Башкортостан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0130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3851"/>
            <a:ext cx="414270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12297</TotalTime>
  <Words>2909</Words>
  <Application>Microsoft Office PowerPoint</Application>
  <PresentationFormat>Экран (4:3)</PresentationFormat>
  <Paragraphs>335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5_Zased_W_</vt:lpstr>
      <vt:lpstr>Zased_W_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ДЕЯТЕЛЬНОСТИ АНО ЦСОН, ПРИНЯВШИХ УЧАСТИЕ В ПИЛОТНОМ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предоставления социальных услуг АНО ЦСОН</vt:lpstr>
      <vt:lpstr>Презентация PowerPoint</vt:lpstr>
      <vt:lpstr>Презентация PowerPoint</vt:lpstr>
      <vt:lpstr>РЕЕСТР ПОСТАВЩИКОВ СОЦИАЛЬНЫХ УСЛУГ В РЕСПУБЛИКЕ БАШКОРТОСТАН</vt:lpstr>
      <vt:lpstr>Презентация PowerPoint</vt:lpstr>
      <vt:lpstr>Презентация PowerPoint</vt:lpstr>
      <vt:lpstr>Критерии конкурсного отбора для  некоммерческих организаций</vt:lpstr>
      <vt:lpstr>Механизм конкуренции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развития сети организаций,  оказывающих социальные услуги</vt:lpstr>
      <vt:lpstr> Итоги реализации проекта Республики Башкортостан по привлечению негосударственного сектора в сферу оказания социальных услуг населению 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pvcheremnykh</dc:creator>
  <cp:lastModifiedBy>Eliseev</cp:lastModifiedBy>
  <cp:revision>1041</cp:revision>
  <cp:lastPrinted>2016-03-17T13:56:49Z</cp:lastPrinted>
  <dcterms:created xsi:type="dcterms:W3CDTF">2012-03-07T05:08:49Z</dcterms:created>
  <dcterms:modified xsi:type="dcterms:W3CDTF">2016-12-05T10:02:37Z</dcterms:modified>
</cp:coreProperties>
</file>